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96" r:id="rId4"/>
    <p:sldId id="264" r:id="rId5"/>
    <p:sldId id="269" r:id="rId6"/>
    <p:sldId id="298" r:id="rId7"/>
    <p:sldId id="274" r:id="rId8"/>
    <p:sldId id="306" r:id="rId9"/>
    <p:sldId id="305" r:id="rId10"/>
    <p:sldId id="304" r:id="rId11"/>
    <p:sldId id="392" r:id="rId12"/>
    <p:sldId id="333" r:id="rId13"/>
    <p:sldId id="337" r:id="rId14"/>
    <p:sldId id="338" r:id="rId15"/>
    <p:sldId id="339" r:id="rId16"/>
    <p:sldId id="377" r:id="rId17"/>
    <p:sldId id="394" r:id="rId18"/>
    <p:sldId id="395" r:id="rId19"/>
    <p:sldId id="396" r:id="rId20"/>
    <p:sldId id="397" r:id="rId21"/>
    <p:sldId id="398" r:id="rId22"/>
    <p:sldId id="399" r:id="rId23"/>
    <p:sldId id="400" r:id="rId24"/>
    <p:sldId id="380" r:id="rId25"/>
    <p:sldId id="401" r:id="rId26"/>
    <p:sldId id="402" r:id="rId27"/>
    <p:sldId id="403" r:id="rId28"/>
    <p:sldId id="348" r:id="rId29"/>
  </p:sldIdLst>
  <p:sldSz cx="12192000" cy="6858000"/>
  <p:notesSz cx="6799263" cy="99298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EA31B815-6BEA-4A93-A956-2A1EC4067B87}">
          <p14:sldIdLst>
            <p14:sldId id="256"/>
            <p14:sldId id="257"/>
            <p14:sldId id="296"/>
            <p14:sldId id="264"/>
            <p14:sldId id="269"/>
            <p14:sldId id="298"/>
            <p14:sldId id="274"/>
            <p14:sldId id="306"/>
            <p14:sldId id="305"/>
            <p14:sldId id="304"/>
            <p14:sldId id="392"/>
            <p14:sldId id="333"/>
            <p14:sldId id="337"/>
            <p14:sldId id="338"/>
            <p14:sldId id="339"/>
            <p14:sldId id="377"/>
            <p14:sldId id="394"/>
            <p14:sldId id="395"/>
            <p14:sldId id="396"/>
            <p14:sldId id="397"/>
            <p14:sldId id="398"/>
            <p14:sldId id="399"/>
            <p14:sldId id="400"/>
            <p14:sldId id="380"/>
            <p14:sldId id="401"/>
            <p14:sldId id="402"/>
            <p14:sldId id="403"/>
            <p14:sldId id="348"/>
          </p14:sldIdLst>
        </p14:section>
        <p14:section name="无标题节" id="{A510A1D1-619C-4F76-A060-57366FF629D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12">
          <p15:clr>
            <a:srgbClr val="A4A3A4"/>
          </p15:clr>
        </p15:guide>
        <p15:guide id="2" pos="332">
          <p15:clr>
            <a:srgbClr val="A4A3A4"/>
          </p15:clr>
        </p15:guide>
        <p15:guide id="3" pos="7407">
          <p15:clr>
            <a:srgbClr val="A4A3A4"/>
          </p15:clr>
        </p15:guide>
        <p15:guide id="4" orient="horz" pos="303">
          <p15:clr>
            <a:srgbClr val="A4A3A4"/>
          </p15:clr>
        </p15:guide>
        <p15:guide id="5" orient="horz" pos="3956">
          <p15:clr>
            <a:srgbClr val="A4A3A4"/>
          </p15:clr>
        </p15:guide>
        <p15:guide id="6" pos="3864">
          <p15:clr>
            <a:srgbClr val="A4A3A4"/>
          </p15:clr>
        </p15:guide>
        <p15:guide id="7" orient="horz" pos="602">
          <p15:clr>
            <a:srgbClr val="A4A3A4"/>
          </p15:clr>
        </p15:guide>
        <p15:guide id="8" orient="horz" pos="37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2F4397"/>
    <a:srgbClr val="263770"/>
    <a:srgbClr val="E6E6E6"/>
    <a:srgbClr val="8209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108" y="402"/>
      </p:cViewPr>
      <p:guideLst>
        <p:guide orient="horz" pos="2112"/>
        <p:guide pos="332"/>
        <p:guide pos="7407"/>
        <p:guide orient="horz" pos="303"/>
        <p:guide orient="horz" pos="3956"/>
        <p:guide pos="3864"/>
        <p:guide orient="horz" pos="602"/>
        <p:guide orient="horz" pos="37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24037;&#20316;&#31807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spPr>
            <a:solidFill>
              <a:schemeClr val="bg1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F673-4BC2-8BDE-A620E50B8383}"/>
              </c:ext>
            </c:extLst>
          </c:dPt>
          <c:dPt>
            <c:idx val="1"/>
            <c:bubble3D val="0"/>
            <c:spPr>
              <a:solidFill>
                <a:srgbClr val="4319AD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F673-4BC2-8BDE-A620E50B8383}"/>
              </c:ext>
            </c:extLst>
          </c:dPt>
          <c:dPt>
            <c:idx val="2"/>
            <c:bubble3D val="0"/>
            <c:spPr>
              <a:solidFill>
                <a:srgbClr val="B3279F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F673-4BC2-8BDE-A620E50B8383}"/>
              </c:ext>
            </c:extLst>
          </c:dPt>
          <c:dPt>
            <c:idx val="3"/>
            <c:bubble3D val="0"/>
            <c:spPr>
              <a:solidFill>
                <a:srgbClr val="9999FF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F673-4BC2-8BDE-A620E50B8383}"/>
              </c:ext>
            </c:extLst>
          </c:dPt>
          <c:dLbls>
            <c:dLbl>
              <c:idx val="0"/>
              <c:layout>
                <c:manualLayout>
                  <c:x val="-0.18333333333333332"/>
                  <c:y val="0.1064814814814814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673-4BC2-8BDE-A620E50B8383}"/>
                </c:ext>
              </c:extLst>
            </c:dLbl>
            <c:dLbl>
              <c:idx val="1"/>
              <c:layout>
                <c:manualLayout>
                  <c:x val="-0.24166666666666667"/>
                  <c:y val="-0.236111111111111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673-4BC2-8BDE-A620E50B8383}"/>
                </c:ext>
              </c:extLst>
            </c:dLbl>
            <c:dLbl>
              <c:idx val="2"/>
              <c:layout>
                <c:manualLayout>
                  <c:x val="0.24166666666666667"/>
                  <c:y val="-0.2592592592592592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673-4BC2-8BDE-A620E50B8383}"/>
                </c:ext>
              </c:extLst>
            </c:dLbl>
            <c:dLbl>
              <c:idx val="3"/>
              <c:layout>
                <c:manualLayout>
                  <c:x val="0.17777777777777778"/>
                  <c:y val="0.1018518518518518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673-4BC2-8BDE-A620E50B83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spc="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Sheet1!$A$3:$A$6</c:f>
              <c:strCache>
                <c:ptCount val="4"/>
                <c:pt idx="0">
                  <c:v>基础工资</c:v>
                </c:pt>
                <c:pt idx="1">
                  <c:v>岗位工资</c:v>
                </c:pt>
                <c:pt idx="2">
                  <c:v>绩效工资</c:v>
                </c:pt>
                <c:pt idx="3">
                  <c:v>津贴福利</c:v>
                </c:pt>
              </c:strCache>
            </c:strRef>
          </c:cat>
          <c:val>
            <c:numRef>
              <c:f>Sheet1!$B$3:$B$6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673-4BC2-8BDE-A620E50B8383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2946AD04-9299-4825-A706-4AB1958D19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37A0B7F-ACA0-4E44-B3B5-32B8D50A66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F8B1E-13D8-42FC-9D3C-20FAD2BB39C0}" type="datetimeFigureOut">
              <a:rPr lang="zh-CN" altLang="en-US" smtClean="0"/>
              <a:t>2018/3/5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2C3B5E2-9A6B-4800-BBF1-7F548230D3B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EFA8814-9B5B-425D-BD7D-16602F2128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BD8331-B08E-411C-95EE-E6EC7BC99E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789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2018/3/5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5767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12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14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16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087241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616668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18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805820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19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230118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560243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47274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22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518641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23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463901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24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774378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25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74269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26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905440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27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36611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28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t>3</a:t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10000">
        <p14:glitter dir="d"/>
      </p:transition>
    </mc:Choice>
    <mc:Fallback xmlns="">
      <p:transition spd="slow" advClick="0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10000">
        <p14:glitter dir="d"/>
      </p:transition>
    </mc:Choice>
    <mc:Fallback xmlns="">
      <p:transition spd="slow" advClick="0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10000">
        <p14:glitter dir="d"/>
      </p:transition>
    </mc:Choice>
    <mc:Fallback xmlns="">
      <p:transition spd="slow" advClick="0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10000">
        <p14:glitter dir="d"/>
      </p:transition>
    </mc:Choice>
    <mc:Fallback xmlns="">
      <p:transition spd="slow" advClick="0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10000">
        <p14:glitter dir="d"/>
      </p:transition>
    </mc:Choice>
    <mc:Fallback xmlns="">
      <p:transition spd="slow" advClick="0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10000">
        <p14:glitter dir="d"/>
      </p:transition>
    </mc:Choice>
    <mc:Fallback xmlns="">
      <p:transition spd="slow" advClick="0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 xmlns:p14="http://schemas.microsoft.com/office/powerpoint/2010/main">
    <mc:Choice Requires="p14">
      <p:transition spd="slow" p14:dur="3900" advClick="0" advTm="10000">
        <p14:glitter dir="d"/>
      </p:transition>
    </mc:Choice>
    <mc:Fallback xmlns="">
      <p:transition spd="slow" advClick="0" advTm="10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.xml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2.png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hyperlink" Target="https://campus.liepin.com/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36.jpeg"/><Relationship Id="rId18" Type="http://schemas.openxmlformats.org/officeDocument/2006/relationships/hyperlink" Target="http://www.bjsubway.com/image/tid/184" TargetMode="External"/><Relationship Id="rId3" Type="http://schemas.openxmlformats.org/officeDocument/2006/relationships/tags" Target="../tags/tag3.xml"/><Relationship Id="rId21" Type="http://schemas.openxmlformats.org/officeDocument/2006/relationships/hyperlink" Target="http://en.wikipedia.org/wiki/File:Beijing_Subway_Entrance.jpg" TargetMode="External"/><Relationship Id="rId7" Type="http://schemas.openxmlformats.org/officeDocument/2006/relationships/tags" Target="../tags/tag7.xml"/><Relationship Id="rId12" Type="http://schemas.openxmlformats.org/officeDocument/2006/relationships/notesSlide" Target="../notesSlides/notesSlide26.xml"/><Relationship Id="rId17" Type="http://schemas.openxmlformats.org/officeDocument/2006/relationships/image" Target="../media/image40.jpeg"/><Relationship Id="rId2" Type="http://schemas.openxmlformats.org/officeDocument/2006/relationships/tags" Target="../tags/tag2.xml"/><Relationship Id="rId16" Type="http://schemas.openxmlformats.org/officeDocument/2006/relationships/image" Target="../media/image39.jpeg"/><Relationship Id="rId20" Type="http://schemas.openxmlformats.org/officeDocument/2006/relationships/image" Target="../media/image42.jpe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5.xml"/><Relationship Id="rId15" Type="http://schemas.openxmlformats.org/officeDocument/2006/relationships/image" Target="../media/image38.jpeg"/><Relationship Id="rId23" Type="http://schemas.openxmlformats.org/officeDocument/2006/relationships/image" Target="../media/image44.png"/><Relationship Id="rId10" Type="http://schemas.openxmlformats.org/officeDocument/2006/relationships/tags" Target="../tags/tag10.xml"/><Relationship Id="rId19" Type="http://schemas.openxmlformats.org/officeDocument/2006/relationships/image" Target="../media/image41.jpe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37.jpeg"/><Relationship Id="rId22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主图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2225"/>
            <a:ext cx="12190730" cy="6903085"/>
          </a:xfrm>
          <a:prstGeom prst="rect">
            <a:avLst/>
          </a:prstGeom>
          <a:ln w="12700" cmpd="sng">
            <a:noFill/>
            <a:prstDash val="solid"/>
          </a:ln>
        </p:spPr>
      </p:pic>
      <p:sp>
        <p:nvSpPr>
          <p:cNvPr id="63" name="文本框 62"/>
          <p:cNvSpPr txBox="1"/>
          <p:nvPr/>
        </p:nvSpPr>
        <p:spPr>
          <a:xfrm>
            <a:off x="6095206" y="1758158"/>
            <a:ext cx="5981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lIns="107950" tIns="45715" rIns="91431" bIns="45715" rtlCol="0" anchor="t" anchorCtr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</a:rPr>
              <a:t>北京轨道交通技术装备集团有限公司</a:t>
            </a:r>
          </a:p>
        </p:txBody>
      </p:sp>
      <p:sp>
        <p:nvSpPr>
          <p:cNvPr id="64" name="矩形 63"/>
          <p:cNvSpPr/>
          <p:nvPr/>
        </p:nvSpPr>
        <p:spPr>
          <a:xfrm>
            <a:off x="0" y="6725450"/>
            <a:ext cx="12190413" cy="132551"/>
          </a:xfrm>
          <a:prstGeom prst="rect">
            <a:avLst/>
          </a:prstGeom>
          <a:solidFill>
            <a:srgbClr val="8209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3"/>
          <p:cNvSpPr txBox="1"/>
          <p:nvPr/>
        </p:nvSpPr>
        <p:spPr>
          <a:xfrm>
            <a:off x="5755005" y="2867425"/>
            <a:ext cx="6337935" cy="643890"/>
          </a:xfrm>
          <a:prstGeom prst="rect">
            <a:avLst/>
          </a:prstGeom>
          <a:noFill/>
          <a:effectLst/>
        </p:spPr>
        <p:txBody>
          <a:bodyPr wrap="square" lIns="91431" tIns="45715" rIns="91431" bIns="45715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</a:rPr>
              <a:t>2018年校园招聘</a:t>
            </a:r>
          </a:p>
        </p:txBody>
      </p:sp>
      <p:pic>
        <p:nvPicPr>
          <p:cNvPr id="14" name="图片 13" descr="图片1_meitu_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2344" y="1771330"/>
            <a:ext cx="730250" cy="5778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15000"/>
    </mc:Choice>
    <mc:Fallback xmlns="">
      <p:transition spd="slow" advClick="0" advTm="1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5" y="6725450"/>
            <a:ext cx="12190413" cy="132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sp>
        <p:nvSpPr>
          <p:cNvPr id="5" name="KSO_Shape"/>
          <p:cNvSpPr/>
          <p:nvPr/>
        </p:nvSpPr>
        <p:spPr bwMode="auto">
          <a:xfrm>
            <a:off x="478582" y="387504"/>
            <a:ext cx="432048" cy="521216"/>
          </a:xfrm>
          <a:custGeom>
            <a:avLst/>
            <a:gdLst>
              <a:gd name="T0" fmla="*/ 914966 w 11382375"/>
              <a:gd name="T1" fmla="*/ 323847 h 13741400"/>
              <a:gd name="T2" fmla="*/ 1491317 w 11382375"/>
              <a:gd name="T3" fmla="*/ 900199 h 13741400"/>
              <a:gd name="T4" fmla="*/ 914966 w 11382375"/>
              <a:gd name="T5" fmla="*/ 1476342 h 13741400"/>
              <a:gd name="T6" fmla="*/ 862343 w 11382375"/>
              <a:gd name="T7" fmla="*/ 1422264 h 13741400"/>
              <a:gd name="T8" fmla="*/ 1383992 w 11382375"/>
              <a:gd name="T9" fmla="*/ 900199 h 13741400"/>
              <a:gd name="T10" fmla="*/ 862343 w 11382375"/>
              <a:gd name="T11" fmla="*/ 378549 h 13741400"/>
              <a:gd name="T12" fmla="*/ 81742 w 11382375"/>
              <a:gd name="T13" fmla="*/ 0 h 13741400"/>
              <a:gd name="T14" fmla="*/ 982772 w 11382375"/>
              <a:gd name="T15" fmla="*/ 900199 h 13741400"/>
              <a:gd name="T16" fmla="*/ 81742 w 11382375"/>
              <a:gd name="T17" fmla="*/ 1800397 h 13741400"/>
              <a:gd name="T18" fmla="*/ 0 w 11382375"/>
              <a:gd name="T19" fmla="*/ 1715951 h 13741400"/>
              <a:gd name="T20" fmla="*/ 815545 w 11382375"/>
              <a:gd name="T21" fmla="*/ 900199 h 13741400"/>
              <a:gd name="T22" fmla="*/ 0 w 11382375"/>
              <a:gd name="T23" fmla="*/ 85070 h 137414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382375" h="13741400">
                <a:moveTo>
                  <a:pt x="6983413" y="2471737"/>
                </a:moveTo>
                <a:lnTo>
                  <a:pt x="11382375" y="6870700"/>
                </a:lnTo>
                <a:lnTo>
                  <a:pt x="6983413" y="11268075"/>
                </a:lnTo>
                <a:lnTo>
                  <a:pt x="6581775" y="10855325"/>
                </a:lnTo>
                <a:lnTo>
                  <a:pt x="10563225" y="6870700"/>
                </a:lnTo>
                <a:lnTo>
                  <a:pt x="6581775" y="2889250"/>
                </a:lnTo>
                <a:lnTo>
                  <a:pt x="6983413" y="2471737"/>
                </a:lnTo>
                <a:close/>
                <a:moveTo>
                  <a:pt x="623888" y="0"/>
                </a:moveTo>
                <a:lnTo>
                  <a:pt x="7500938" y="6870700"/>
                </a:lnTo>
                <a:lnTo>
                  <a:pt x="623888" y="13741400"/>
                </a:lnTo>
                <a:lnTo>
                  <a:pt x="0" y="13096875"/>
                </a:lnTo>
                <a:lnTo>
                  <a:pt x="6224588" y="6870700"/>
                </a:lnTo>
                <a:lnTo>
                  <a:pt x="0" y="649288"/>
                </a:lnTo>
                <a:lnTo>
                  <a:pt x="623888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6671945"/>
            <a:ext cx="12190730" cy="18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910590" y="172720"/>
            <a:ext cx="4911725" cy="735965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1.4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主营业务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331470" y="978535"/>
            <a:ext cx="11052175" cy="6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802195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  <p:pic>
        <p:nvPicPr>
          <p:cNvPr id="35" name="图片 34" descr="图片1_meitu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205" y="481965"/>
            <a:ext cx="539750" cy="426720"/>
          </a:xfrm>
          <a:prstGeom prst="rect">
            <a:avLst/>
          </a:prstGeom>
        </p:spPr>
      </p:pic>
      <p:pic>
        <p:nvPicPr>
          <p:cNvPr id="6" name="图片 5" descr="画册  加英文版-07"/>
          <p:cNvPicPr>
            <a:picLocks noChangeAspect="1"/>
          </p:cNvPicPr>
          <p:nvPr/>
        </p:nvPicPr>
        <p:blipFill rotWithShape="1">
          <a:blip r:embed="rId4"/>
          <a:srcRect t="7217" b="5554"/>
          <a:stretch/>
        </p:blipFill>
        <p:spPr>
          <a:xfrm>
            <a:off x="196506" y="986652"/>
            <a:ext cx="11562826" cy="56852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6000">
        <p14:glitter dir="d"/>
      </p:transition>
    </mc:Choice>
    <mc:Fallback xmlns="">
      <p:transition spd="slow" advClick="0" advTm="6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5" y="6725450"/>
            <a:ext cx="12190413" cy="132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6370320"/>
            <a:ext cx="12190730" cy="18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6671945"/>
            <a:ext cx="12190730" cy="18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331470" y="978535"/>
            <a:ext cx="11052175" cy="6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802195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  <p:pic>
        <p:nvPicPr>
          <p:cNvPr id="35" name="图片 34" descr="图片1_meitu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205" y="481965"/>
            <a:ext cx="539750" cy="42672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54330" y="172720"/>
            <a:ext cx="4911725" cy="662544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 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基地产能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341630" y="978535"/>
            <a:ext cx="11052175" cy="6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id="{54D3B7A7-5CA9-435C-BF40-A2FC013FD64A}"/>
              </a:ext>
            </a:extLst>
          </p:cNvPr>
          <p:cNvSpPr/>
          <p:nvPr/>
        </p:nvSpPr>
        <p:spPr>
          <a:xfrm>
            <a:off x="536895" y="1476462"/>
            <a:ext cx="3154261" cy="527237"/>
          </a:xfrm>
          <a:prstGeom prst="rect">
            <a:avLst/>
          </a:prstGeom>
        </p:spPr>
        <p:txBody>
          <a:bodyPr wrap="square" lIns="91431" tIns="45715" rIns="91431" bIns="45715" rtlCol="0" anchor="ctr">
            <a:spAutoFit/>
          </a:bodyPr>
          <a:lstStyle/>
          <a:p>
            <a:pPr algn="ctr">
              <a:lnSpc>
                <a:spcPct val="150000"/>
              </a:lnSpc>
            </a:pPr>
            <a:endParaRPr lang="zh-CN" altLang="en-US" sz="2800" b="1" spc="3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F7F1C69-EB4D-45A9-8BFF-A53EABF62E40}"/>
              </a:ext>
            </a:extLst>
          </p:cNvPr>
          <p:cNvSpPr/>
          <p:nvPr/>
        </p:nvSpPr>
        <p:spPr>
          <a:xfrm>
            <a:off x="3691156" y="366395"/>
            <a:ext cx="1870745" cy="598484"/>
          </a:xfrm>
          <a:prstGeom prst="rect">
            <a:avLst/>
          </a:prstGeom>
        </p:spPr>
        <p:txBody>
          <a:bodyPr wrap="square" lIns="91431" tIns="45715" rIns="91431" bIns="45715" rtlCol="0" anchor="ctr">
            <a:spAutoFit/>
          </a:bodyPr>
          <a:lstStyle/>
          <a:p>
            <a:pPr algn="ctr">
              <a:lnSpc>
                <a:spcPct val="150000"/>
              </a:lnSpc>
            </a:pPr>
            <a:endParaRPr lang="zh-CN" altLang="en-US" sz="2800" b="1" spc="3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BC0762F2-9B1F-48C7-A4B6-85A8C99EE0F2}"/>
              </a:ext>
            </a:extLst>
          </p:cNvPr>
          <p:cNvGrpSpPr/>
          <p:nvPr/>
        </p:nvGrpSpPr>
        <p:grpSpPr>
          <a:xfrm>
            <a:off x="0" y="1023938"/>
            <a:ext cx="12192000" cy="5346065"/>
            <a:chOff x="0" y="1023938"/>
            <a:chExt cx="12192000" cy="5346065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id="{6DDF991A-1D3F-4004-A6B4-057E06AEF6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023938"/>
              <a:ext cx="12192000" cy="534606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</p:pic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A2EDEA50-EE2D-4A80-BE62-3B14B7667EBC}"/>
                </a:ext>
              </a:extLst>
            </p:cNvPr>
            <p:cNvSpPr/>
            <p:nvPr/>
          </p:nvSpPr>
          <p:spPr>
            <a:xfrm>
              <a:off x="528507" y="1433190"/>
              <a:ext cx="3204000" cy="648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91431" tIns="45715" rIns="91431" bIns="45715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平西府基地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42D0E785-8CF9-466B-8F20-C8498F49414F}"/>
                </a:ext>
              </a:extLst>
            </p:cNvPr>
            <p:cNvSpPr/>
            <p:nvPr/>
          </p:nvSpPr>
          <p:spPr>
            <a:xfrm>
              <a:off x="520117" y="3855579"/>
              <a:ext cx="3204000" cy="648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91431" tIns="45715" rIns="91431" bIns="45715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保定基地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D285597B-41FC-46CE-B7FE-8F00A1A51E9A}"/>
                </a:ext>
              </a:extLst>
            </p:cNvPr>
            <p:cNvSpPr/>
            <p:nvPr/>
          </p:nvSpPr>
          <p:spPr>
            <a:xfrm>
              <a:off x="8717559" y="1372672"/>
              <a:ext cx="3204000" cy="648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91431" tIns="45715" rIns="91431" bIns="45715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宋家庄基地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B98191F8-DCB1-48E7-8E03-8CD36071ED81}"/>
                </a:ext>
              </a:extLst>
            </p:cNvPr>
            <p:cNvSpPr/>
            <p:nvPr/>
          </p:nvSpPr>
          <p:spPr>
            <a:xfrm>
              <a:off x="8717559" y="3855579"/>
              <a:ext cx="3204000" cy="648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91431" tIns="45715" rIns="91431" bIns="45715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次渠基地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319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glitter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1"/>
            <a:ext cx="12196564" cy="6889571"/>
          </a:xfrm>
          <a:prstGeom prst="rect">
            <a:avLst/>
          </a:prstGeom>
          <a:gradFill flip="none" rotWithShape="1">
            <a:gsLst>
              <a:gs pos="0">
                <a:srgbClr val="F4F6F8"/>
              </a:gs>
              <a:gs pos="100000">
                <a:srgbClr val="E1E1E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pic>
        <p:nvPicPr>
          <p:cNvPr id="24" name="图片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075" y="354013"/>
            <a:ext cx="7481888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矩形 6"/>
          <p:cNvSpPr>
            <a:spLocks noChangeArrowheads="1"/>
          </p:cNvSpPr>
          <p:nvPr/>
        </p:nvSpPr>
        <p:spPr bwMode="auto">
          <a:xfrm>
            <a:off x="0" y="4933950"/>
            <a:ext cx="12192000" cy="1955800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26" name="组合 13"/>
          <p:cNvGrpSpPr>
            <a:grpSpLocks noChangeAspect="1"/>
          </p:cNvGrpSpPr>
          <p:nvPr/>
        </p:nvGrpSpPr>
        <p:grpSpPr bwMode="auto">
          <a:xfrm>
            <a:off x="6804025" y="3178175"/>
            <a:ext cx="5578475" cy="3481388"/>
            <a:chOff x="0" y="0"/>
            <a:chExt cx="5324473" cy="3322983"/>
          </a:xfrm>
        </p:grpSpPr>
        <p:pic>
          <p:nvPicPr>
            <p:cNvPr id="27" name="图片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040"/>
            <a:stretch>
              <a:fillRect/>
            </a:stretch>
          </p:blipFill>
          <p:spPr bwMode="auto">
            <a:xfrm>
              <a:off x="6344" y="0"/>
              <a:ext cx="5318129" cy="1642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图片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633" r="2628"/>
            <a:stretch>
              <a:fillRect/>
            </a:stretch>
          </p:blipFill>
          <p:spPr bwMode="auto">
            <a:xfrm>
              <a:off x="0" y="1632435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组合 16"/>
          <p:cNvGrpSpPr/>
          <p:nvPr/>
        </p:nvGrpSpPr>
        <p:grpSpPr>
          <a:xfrm>
            <a:off x="2636395" y="4030800"/>
            <a:ext cx="671193" cy="605157"/>
            <a:chOff x="5076056" y="2138335"/>
            <a:chExt cx="428348" cy="386204"/>
          </a:xfrm>
        </p:grpSpPr>
        <p:sp>
          <p:nvSpPr>
            <p:cNvPr id="18" name="Freeform 5"/>
            <p:cNvSpPr/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35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KSO_Shape"/>
            <p:cNvSpPr/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135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-19050" y="1571625"/>
            <a:ext cx="2390459" cy="5384800"/>
            <a:chOff x="0" y="1178719"/>
            <a:chExt cx="1792844" cy="4038600"/>
          </a:xfrm>
        </p:grpSpPr>
        <p:sp>
          <p:nvSpPr>
            <p:cNvPr id="31" name="文本框 8"/>
            <p:cNvSpPr txBox="1">
              <a:spLocks noChangeArrowheads="1"/>
            </p:cNvSpPr>
            <p:nvPr/>
          </p:nvSpPr>
          <p:spPr bwMode="auto">
            <a:xfrm>
              <a:off x="0" y="1178719"/>
              <a:ext cx="1223486" cy="403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4400" b="1" dirty="0">
                  <a:solidFill>
                    <a:srgbClr val="1C488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4400" b="1" dirty="0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17"/>
            <p:cNvSpPr/>
            <p:nvPr/>
          </p:nvSpPr>
          <p:spPr bwMode="auto">
            <a:xfrm>
              <a:off x="175975" y="3700463"/>
              <a:ext cx="1616869" cy="660797"/>
            </a:xfrm>
            <a:custGeom>
              <a:avLst/>
              <a:gdLst>
                <a:gd name="T0" fmla="*/ 352186 w 2156102"/>
                <a:gd name="T1" fmla="*/ 0 h 880167"/>
                <a:gd name="T2" fmla="*/ 1117336 w 2156102"/>
                <a:gd name="T3" fmla="*/ 0 h 880167"/>
                <a:gd name="T4" fmla="*/ 791994 w 2156102"/>
                <a:gd name="T5" fmla="*/ 293110 h 880167"/>
                <a:gd name="T6" fmla="*/ 791994 w 2156102"/>
                <a:gd name="T7" fmla="*/ 305918 h 880167"/>
                <a:gd name="T8" fmla="*/ 2156102 w 2156102"/>
                <a:gd name="T9" fmla="*/ 305918 h 880167"/>
                <a:gd name="T10" fmla="*/ 2156102 w 2156102"/>
                <a:gd name="T11" fmla="*/ 880167 h 880167"/>
                <a:gd name="T12" fmla="*/ 0 w 2156102"/>
                <a:gd name="T13" fmla="*/ 880167 h 880167"/>
                <a:gd name="T14" fmla="*/ 0 w 2156102"/>
                <a:gd name="T15" fmla="*/ 337940 h 880167"/>
                <a:gd name="T16" fmla="*/ 352186 w 2156102"/>
                <a:gd name="T17" fmla="*/ 0 h 880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6102" h="880167">
                  <a:moveTo>
                    <a:pt x="352186" y="0"/>
                  </a:moveTo>
                  <a:lnTo>
                    <a:pt x="1117336" y="0"/>
                  </a:lnTo>
                  <a:lnTo>
                    <a:pt x="791994" y="293110"/>
                  </a:lnTo>
                  <a:lnTo>
                    <a:pt x="791994" y="305918"/>
                  </a:lnTo>
                  <a:lnTo>
                    <a:pt x="2156102" y="305918"/>
                  </a:lnTo>
                  <a:lnTo>
                    <a:pt x="2156102" y="880167"/>
                  </a:lnTo>
                  <a:lnTo>
                    <a:pt x="0" y="880167"/>
                  </a:lnTo>
                  <a:lnTo>
                    <a:pt x="0" y="337940"/>
                  </a:lnTo>
                  <a:lnTo>
                    <a:pt x="3521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</p:grpSp>
      <p:sp>
        <p:nvSpPr>
          <p:cNvPr id="54" name="TextBox 7">
            <a:extLst>
              <a:ext uri="{FF2B5EF4-FFF2-40B4-BE49-F238E27FC236}">
                <a16:creationId xmlns:a16="http://schemas.microsoft.com/office/drawing/2014/main" id="{CD638D3C-05D6-4E21-BA84-7DC22BBB71DC}"/>
              </a:ext>
            </a:extLst>
          </p:cNvPr>
          <p:cNvSpPr txBox="1"/>
          <p:nvPr/>
        </p:nvSpPr>
        <p:spPr>
          <a:xfrm>
            <a:off x="3571649" y="3933024"/>
            <a:ext cx="28007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4800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招聘优势</a:t>
            </a:r>
          </a:p>
        </p:txBody>
      </p:sp>
      <p:sp>
        <p:nvSpPr>
          <p:cNvPr id="55" name="文本框 9">
            <a:extLst>
              <a:ext uri="{FF2B5EF4-FFF2-40B4-BE49-F238E27FC236}">
                <a16:creationId xmlns:a16="http://schemas.microsoft.com/office/drawing/2014/main" id="{F9EA8B03-527C-49A6-8A36-BE78693F4903}"/>
              </a:ext>
            </a:extLst>
          </p:cNvPr>
          <p:cNvSpPr txBox="1"/>
          <p:nvPr/>
        </p:nvSpPr>
        <p:spPr>
          <a:xfrm>
            <a:off x="3606615" y="5231235"/>
            <a:ext cx="3044397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福利待遇</a:t>
            </a:r>
          </a:p>
        </p:txBody>
      </p:sp>
      <p:sp>
        <p:nvSpPr>
          <p:cNvPr id="56" name="文本框 9">
            <a:extLst>
              <a:ext uri="{FF2B5EF4-FFF2-40B4-BE49-F238E27FC236}">
                <a16:creationId xmlns:a16="http://schemas.microsoft.com/office/drawing/2014/main" id="{C3655FCF-6C08-4FFF-8C0B-DF4CFCEA8743}"/>
              </a:ext>
            </a:extLst>
          </p:cNvPr>
          <p:cNvSpPr txBox="1"/>
          <p:nvPr/>
        </p:nvSpPr>
        <p:spPr>
          <a:xfrm>
            <a:off x="3606615" y="5712485"/>
            <a:ext cx="3044397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晋升通道</a:t>
            </a:r>
          </a:p>
        </p:txBody>
      </p:sp>
      <p:sp>
        <p:nvSpPr>
          <p:cNvPr id="57" name="文本框 9">
            <a:extLst>
              <a:ext uri="{FF2B5EF4-FFF2-40B4-BE49-F238E27FC236}">
                <a16:creationId xmlns:a16="http://schemas.microsoft.com/office/drawing/2014/main" id="{201BBAD6-8F45-41D1-84F0-5D4506F5F6BE}"/>
              </a:ext>
            </a:extLst>
          </p:cNvPr>
          <p:cNvSpPr txBox="1"/>
          <p:nvPr/>
        </p:nvSpPr>
        <p:spPr>
          <a:xfrm>
            <a:off x="3606615" y="6153063"/>
            <a:ext cx="3044397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企业文化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6000">
        <p14:glitter dir="d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54" grpId="0"/>
      <p:bldP spid="55" grpId="0"/>
      <p:bldP spid="56" grpId="0"/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97"/>
          <p:cNvGrpSpPr/>
          <p:nvPr/>
        </p:nvGrpSpPr>
        <p:grpSpPr>
          <a:xfrm>
            <a:off x="373395" y="1229413"/>
            <a:ext cx="1152128" cy="1177217"/>
            <a:chOff x="1131888" y="1470025"/>
            <a:chExt cx="2098675" cy="2098676"/>
          </a:xfrm>
        </p:grpSpPr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1131888" y="1470025"/>
              <a:ext cx="2098675" cy="209867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b="0"/>
            </a:p>
          </p:txBody>
        </p:sp>
        <p:sp>
          <p:nvSpPr>
            <p:cNvPr id="8" name="Freeform 12"/>
            <p:cNvSpPr>
              <a:spLocks noEditPoints="1"/>
            </p:cNvSpPr>
            <p:nvPr/>
          </p:nvSpPr>
          <p:spPr bwMode="auto">
            <a:xfrm>
              <a:off x="1463804" y="1860708"/>
              <a:ext cx="1469769" cy="1380808"/>
            </a:xfrm>
            <a:custGeom>
              <a:avLst/>
              <a:gdLst>
                <a:gd name="T0" fmla="*/ 988 w 1615"/>
                <a:gd name="T1" fmla="*/ 25 h 1518"/>
                <a:gd name="T2" fmla="*/ 787 w 1615"/>
                <a:gd name="T3" fmla="*/ 96 h 1518"/>
                <a:gd name="T4" fmla="*/ 604 w 1615"/>
                <a:gd name="T5" fmla="*/ 17 h 1518"/>
                <a:gd name="T6" fmla="*/ 19 w 1615"/>
                <a:gd name="T7" fmla="*/ 603 h 1518"/>
                <a:gd name="T8" fmla="*/ 210 w 1615"/>
                <a:gd name="T9" fmla="*/ 879 h 1518"/>
                <a:gd name="T10" fmla="*/ 307 w 1615"/>
                <a:gd name="T11" fmla="*/ 1056 h 1518"/>
                <a:gd name="T12" fmla="*/ 433 w 1615"/>
                <a:gd name="T13" fmla="*/ 1311 h 1518"/>
                <a:gd name="T14" fmla="*/ 664 w 1615"/>
                <a:gd name="T15" fmla="*/ 1410 h 1518"/>
                <a:gd name="T16" fmla="*/ 926 w 1615"/>
                <a:gd name="T17" fmla="*/ 1460 h 1518"/>
                <a:gd name="T18" fmla="*/ 1029 w 1615"/>
                <a:gd name="T19" fmla="*/ 1421 h 1518"/>
                <a:gd name="T20" fmla="*/ 1190 w 1615"/>
                <a:gd name="T21" fmla="*/ 1311 h 1518"/>
                <a:gd name="T22" fmla="*/ 1228 w 1615"/>
                <a:gd name="T23" fmla="*/ 1158 h 1518"/>
                <a:gd name="T24" fmla="*/ 1353 w 1615"/>
                <a:gd name="T25" fmla="*/ 1142 h 1518"/>
                <a:gd name="T26" fmla="*/ 1395 w 1615"/>
                <a:gd name="T27" fmla="*/ 991 h 1518"/>
                <a:gd name="T28" fmla="*/ 1536 w 1615"/>
                <a:gd name="T29" fmla="*/ 849 h 1518"/>
                <a:gd name="T30" fmla="*/ 1589 w 1615"/>
                <a:gd name="T31" fmla="*/ 703 h 1518"/>
                <a:gd name="T32" fmla="*/ 1527 w 1615"/>
                <a:gd name="T33" fmla="*/ 683 h 1518"/>
                <a:gd name="T34" fmla="*/ 1460 w 1615"/>
                <a:gd name="T35" fmla="*/ 722 h 1518"/>
                <a:gd name="T36" fmla="*/ 1282 w 1615"/>
                <a:gd name="T37" fmla="*/ 829 h 1518"/>
                <a:gd name="T38" fmla="*/ 1286 w 1615"/>
                <a:gd name="T39" fmla="*/ 844 h 1518"/>
                <a:gd name="T40" fmla="*/ 1108 w 1615"/>
                <a:gd name="T41" fmla="*/ 950 h 1518"/>
                <a:gd name="T42" fmla="*/ 1160 w 1615"/>
                <a:gd name="T43" fmla="*/ 1044 h 1518"/>
                <a:gd name="T44" fmla="*/ 982 w 1615"/>
                <a:gd name="T45" fmla="*/ 1151 h 1518"/>
                <a:gd name="T46" fmla="*/ 1029 w 1615"/>
                <a:gd name="T47" fmla="*/ 1235 h 1518"/>
                <a:gd name="T48" fmla="*/ 851 w 1615"/>
                <a:gd name="T49" fmla="*/ 1341 h 1518"/>
                <a:gd name="T50" fmla="*/ 880 w 1615"/>
                <a:gd name="T51" fmla="*/ 1414 h 1518"/>
                <a:gd name="T52" fmla="*/ 730 w 1615"/>
                <a:gd name="T53" fmla="*/ 1370 h 1518"/>
                <a:gd name="T54" fmla="*/ 753 w 1615"/>
                <a:gd name="T55" fmla="*/ 1317 h 1518"/>
                <a:gd name="T56" fmla="*/ 928 w 1615"/>
                <a:gd name="T57" fmla="*/ 1059 h 1518"/>
                <a:gd name="T58" fmla="*/ 516 w 1615"/>
                <a:gd name="T59" fmla="*/ 1358 h 1518"/>
                <a:gd name="T60" fmla="*/ 553 w 1615"/>
                <a:gd name="T61" fmla="*/ 1208 h 1518"/>
                <a:gd name="T62" fmla="*/ 466 w 1615"/>
                <a:gd name="T63" fmla="*/ 1215 h 1518"/>
                <a:gd name="T64" fmla="*/ 353 w 1615"/>
                <a:gd name="T65" fmla="*/ 1102 h 1518"/>
                <a:gd name="T66" fmla="*/ 421 w 1615"/>
                <a:gd name="T67" fmla="*/ 954 h 1518"/>
                <a:gd name="T68" fmla="*/ 270 w 1615"/>
                <a:gd name="T69" fmla="*/ 939 h 1518"/>
                <a:gd name="T70" fmla="*/ 276 w 1615"/>
                <a:gd name="T71" fmla="*/ 890 h 1518"/>
                <a:gd name="T72" fmla="*/ 292 w 1615"/>
                <a:gd name="T73" fmla="*/ 860 h 1518"/>
                <a:gd name="T74" fmla="*/ 509 w 1615"/>
                <a:gd name="T75" fmla="*/ 640 h 1518"/>
                <a:gd name="T76" fmla="*/ 343 w 1615"/>
                <a:gd name="T77" fmla="*/ 655 h 1518"/>
                <a:gd name="T78" fmla="*/ 236 w 1615"/>
                <a:gd name="T79" fmla="*/ 487 h 1518"/>
                <a:gd name="T80" fmla="*/ 871 w 1615"/>
                <a:gd name="T81" fmla="*/ 477 h 1518"/>
                <a:gd name="T82" fmla="*/ 848 w 1615"/>
                <a:gd name="T83" fmla="*/ 137 h 1518"/>
                <a:gd name="T84" fmla="*/ 988 w 1615"/>
                <a:gd name="T85" fmla="*/ 90 h 1518"/>
                <a:gd name="T86" fmla="*/ 1527 w 1615"/>
                <a:gd name="T87" fmla="*/ 683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15" h="1518">
                  <a:moveTo>
                    <a:pt x="1530" y="456"/>
                  </a:moveTo>
                  <a:lnTo>
                    <a:pt x="1169" y="95"/>
                  </a:lnTo>
                  <a:cubicBezTo>
                    <a:pt x="1126" y="52"/>
                    <a:pt x="1056" y="25"/>
                    <a:pt x="988" y="25"/>
                  </a:cubicBezTo>
                  <a:cubicBezTo>
                    <a:pt x="964" y="25"/>
                    <a:pt x="943" y="28"/>
                    <a:pt x="922" y="34"/>
                  </a:cubicBezTo>
                  <a:lnTo>
                    <a:pt x="907" y="39"/>
                  </a:lnTo>
                  <a:cubicBezTo>
                    <a:pt x="871" y="50"/>
                    <a:pt x="828" y="71"/>
                    <a:pt x="787" y="96"/>
                  </a:cubicBezTo>
                  <a:lnTo>
                    <a:pt x="786" y="96"/>
                  </a:lnTo>
                  <a:cubicBezTo>
                    <a:pt x="715" y="65"/>
                    <a:pt x="649" y="31"/>
                    <a:pt x="619" y="22"/>
                  </a:cubicBezTo>
                  <a:lnTo>
                    <a:pt x="604" y="17"/>
                  </a:lnTo>
                  <a:cubicBezTo>
                    <a:pt x="547" y="0"/>
                    <a:pt x="465" y="20"/>
                    <a:pt x="423" y="62"/>
                  </a:cubicBezTo>
                  <a:lnTo>
                    <a:pt x="62" y="423"/>
                  </a:lnTo>
                  <a:cubicBezTo>
                    <a:pt x="20" y="465"/>
                    <a:pt x="0" y="546"/>
                    <a:pt x="19" y="603"/>
                  </a:cubicBezTo>
                  <a:lnTo>
                    <a:pt x="26" y="625"/>
                  </a:lnTo>
                  <a:cubicBezTo>
                    <a:pt x="45" y="682"/>
                    <a:pt x="94" y="763"/>
                    <a:pt x="137" y="805"/>
                  </a:cubicBezTo>
                  <a:lnTo>
                    <a:pt x="210" y="879"/>
                  </a:lnTo>
                  <a:cubicBezTo>
                    <a:pt x="195" y="931"/>
                    <a:pt x="204" y="984"/>
                    <a:pt x="241" y="1021"/>
                  </a:cubicBezTo>
                  <a:cubicBezTo>
                    <a:pt x="259" y="1039"/>
                    <a:pt x="282" y="1051"/>
                    <a:pt x="307" y="1056"/>
                  </a:cubicBezTo>
                  <a:lnTo>
                    <a:pt x="307" y="1056"/>
                  </a:lnTo>
                  <a:cubicBezTo>
                    <a:pt x="238" y="1125"/>
                    <a:pt x="228" y="1224"/>
                    <a:pt x="286" y="1282"/>
                  </a:cubicBezTo>
                  <a:cubicBezTo>
                    <a:pt x="310" y="1306"/>
                    <a:pt x="344" y="1320"/>
                    <a:pt x="381" y="1320"/>
                  </a:cubicBezTo>
                  <a:cubicBezTo>
                    <a:pt x="398" y="1320"/>
                    <a:pt x="415" y="1316"/>
                    <a:pt x="433" y="1311"/>
                  </a:cubicBezTo>
                  <a:cubicBezTo>
                    <a:pt x="433" y="1347"/>
                    <a:pt x="446" y="1380"/>
                    <a:pt x="470" y="1404"/>
                  </a:cubicBezTo>
                  <a:cubicBezTo>
                    <a:pt x="494" y="1428"/>
                    <a:pt x="528" y="1442"/>
                    <a:pt x="565" y="1442"/>
                  </a:cubicBezTo>
                  <a:cubicBezTo>
                    <a:pt x="599" y="1442"/>
                    <a:pt x="634" y="1430"/>
                    <a:pt x="664" y="1410"/>
                  </a:cubicBezTo>
                  <a:cubicBezTo>
                    <a:pt x="669" y="1436"/>
                    <a:pt x="681" y="1461"/>
                    <a:pt x="700" y="1480"/>
                  </a:cubicBezTo>
                  <a:cubicBezTo>
                    <a:pt x="725" y="1504"/>
                    <a:pt x="758" y="1518"/>
                    <a:pt x="795" y="1518"/>
                  </a:cubicBezTo>
                  <a:cubicBezTo>
                    <a:pt x="841" y="1518"/>
                    <a:pt x="889" y="1496"/>
                    <a:pt x="926" y="1460"/>
                  </a:cubicBezTo>
                  <a:lnTo>
                    <a:pt x="946" y="1440"/>
                  </a:lnTo>
                  <a:cubicBezTo>
                    <a:pt x="969" y="1445"/>
                    <a:pt x="994" y="1442"/>
                    <a:pt x="1016" y="1429"/>
                  </a:cubicBezTo>
                  <a:lnTo>
                    <a:pt x="1029" y="1421"/>
                  </a:lnTo>
                  <a:cubicBezTo>
                    <a:pt x="1066" y="1398"/>
                    <a:pt x="1083" y="1354"/>
                    <a:pt x="1072" y="1314"/>
                  </a:cubicBezTo>
                  <a:lnTo>
                    <a:pt x="1082" y="1304"/>
                  </a:lnTo>
                  <a:cubicBezTo>
                    <a:pt x="1112" y="1328"/>
                    <a:pt x="1155" y="1332"/>
                    <a:pt x="1190" y="1311"/>
                  </a:cubicBezTo>
                  <a:lnTo>
                    <a:pt x="1203" y="1303"/>
                  </a:lnTo>
                  <a:cubicBezTo>
                    <a:pt x="1249" y="1276"/>
                    <a:pt x="1263" y="1217"/>
                    <a:pt x="1236" y="1172"/>
                  </a:cubicBezTo>
                  <a:lnTo>
                    <a:pt x="1228" y="1158"/>
                  </a:lnTo>
                  <a:lnTo>
                    <a:pt x="1238" y="1148"/>
                  </a:lnTo>
                  <a:cubicBezTo>
                    <a:pt x="1268" y="1167"/>
                    <a:pt x="1307" y="1169"/>
                    <a:pt x="1340" y="1150"/>
                  </a:cubicBezTo>
                  <a:lnTo>
                    <a:pt x="1353" y="1142"/>
                  </a:lnTo>
                  <a:cubicBezTo>
                    <a:pt x="1399" y="1115"/>
                    <a:pt x="1413" y="1056"/>
                    <a:pt x="1386" y="1010"/>
                  </a:cubicBezTo>
                  <a:lnTo>
                    <a:pt x="1382" y="1004"/>
                  </a:lnTo>
                  <a:lnTo>
                    <a:pt x="1395" y="991"/>
                  </a:lnTo>
                  <a:cubicBezTo>
                    <a:pt x="1424" y="1006"/>
                    <a:pt x="1460" y="1007"/>
                    <a:pt x="1490" y="989"/>
                  </a:cubicBezTo>
                  <a:lnTo>
                    <a:pt x="1504" y="981"/>
                  </a:lnTo>
                  <a:cubicBezTo>
                    <a:pt x="1549" y="954"/>
                    <a:pt x="1564" y="894"/>
                    <a:pt x="1536" y="849"/>
                  </a:cubicBezTo>
                  <a:lnTo>
                    <a:pt x="1528" y="835"/>
                  </a:lnTo>
                  <a:cubicBezTo>
                    <a:pt x="1551" y="798"/>
                    <a:pt x="1571" y="758"/>
                    <a:pt x="1582" y="724"/>
                  </a:cubicBezTo>
                  <a:lnTo>
                    <a:pt x="1589" y="703"/>
                  </a:lnTo>
                  <a:cubicBezTo>
                    <a:pt x="1615" y="622"/>
                    <a:pt x="1590" y="516"/>
                    <a:pt x="1530" y="456"/>
                  </a:cubicBezTo>
                  <a:close/>
                  <a:moveTo>
                    <a:pt x="1527" y="683"/>
                  </a:moveTo>
                  <a:lnTo>
                    <a:pt x="1527" y="683"/>
                  </a:lnTo>
                  <a:lnTo>
                    <a:pt x="1520" y="704"/>
                  </a:lnTo>
                  <a:cubicBezTo>
                    <a:pt x="1513" y="724"/>
                    <a:pt x="1503" y="748"/>
                    <a:pt x="1490" y="771"/>
                  </a:cubicBezTo>
                  <a:lnTo>
                    <a:pt x="1460" y="722"/>
                  </a:lnTo>
                  <a:cubicBezTo>
                    <a:pt x="1433" y="677"/>
                    <a:pt x="1374" y="662"/>
                    <a:pt x="1328" y="689"/>
                  </a:cubicBezTo>
                  <a:lnTo>
                    <a:pt x="1315" y="697"/>
                  </a:lnTo>
                  <a:cubicBezTo>
                    <a:pt x="1270" y="724"/>
                    <a:pt x="1255" y="784"/>
                    <a:pt x="1282" y="829"/>
                  </a:cubicBezTo>
                  <a:lnTo>
                    <a:pt x="1351" y="943"/>
                  </a:lnTo>
                  <a:lnTo>
                    <a:pt x="1348" y="946"/>
                  </a:lnTo>
                  <a:lnTo>
                    <a:pt x="1286" y="844"/>
                  </a:lnTo>
                  <a:cubicBezTo>
                    <a:pt x="1259" y="798"/>
                    <a:pt x="1200" y="783"/>
                    <a:pt x="1154" y="811"/>
                  </a:cubicBezTo>
                  <a:lnTo>
                    <a:pt x="1141" y="819"/>
                  </a:lnTo>
                  <a:cubicBezTo>
                    <a:pt x="1096" y="846"/>
                    <a:pt x="1081" y="905"/>
                    <a:pt x="1108" y="950"/>
                  </a:cubicBezTo>
                  <a:lnTo>
                    <a:pt x="1196" y="1097"/>
                  </a:lnTo>
                  <a:lnTo>
                    <a:pt x="1193" y="1100"/>
                  </a:lnTo>
                  <a:lnTo>
                    <a:pt x="1160" y="1044"/>
                  </a:lnTo>
                  <a:cubicBezTo>
                    <a:pt x="1133" y="999"/>
                    <a:pt x="1073" y="984"/>
                    <a:pt x="1028" y="1011"/>
                  </a:cubicBezTo>
                  <a:lnTo>
                    <a:pt x="1015" y="1020"/>
                  </a:lnTo>
                  <a:cubicBezTo>
                    <a:pt x="970" y="1047"/>
                    <a:pt x="955" y="1106"/>
                    <a:pt x="982" y="1151"/>
                  </a:cubicBezTo>
                  <a:lnTo>
                    <a:pt x="1042" y="1251"/>
                  </a:lnTo>
                  <a:lnTo>
                    <a:pt x="1040" y="1253"/>
                  </a:lnTo>
                  <a:lnTo>
                    <a:pt x="1029" y="1235"/>
                  </a:lnTo>
                  <a:cubicBezTo>
                    <a:pt x="1002" y="1189"/>
                    <a:pt x="943" y="1175"/>
                    <a:pt x="898" y="1202"/>
                  </a:cubicBezTo>
                  <a:lnTo>
                    <a:pt x="884" y="1210"/>
                  </a:lnTo>
                  <a:cubicBezTo>
                    <a:pt x="839" y="1237"/>
                    <a:pt x="824" y="1296"/>
                    <a:pt x="851" y="1341"/>
                  </a:cubicBezTo>
                  <a:lnTo>
                    <a:pt x="884" y="1396"/>
                  </a:lnTo>
                  <a:cubicBezTo>
                    <a:pt x="886" y="1399"/>
                    <a:pt x="888" y="1401"/>
                    <a:pt x="890" y="1404"/>
                  </a:cubicBezTo>
                  <a:lnTo>
                    <a:pt x="880" y="1414"/>
                  </a:lnTo>
                  <a:cubicBezTo>
                    <a:pt x="855" y="1439"/>
                    <a:pt x="823" y="1452"/>
                    <a:pt x="795" y="1452"/>
                  </a:cubicBezTo>
                  <a:cubicBezTo>
                    <a:pt x="776" y="1452"/>
                    <a:pt x="759" y="1447"/>
                    <a:pt x="746" y="1434"/>
                  </a:cubicBezTo>
                  <a:cubicBezTo>
                    <a:pt x="731" y="1418"/>
                    <a:pt x="725" y="1395"/>
                    <a:pt x="730" y="1370"/>
                  </a:cubicBezTo>
                  <a:cubicBezTo>
                    <a:pt x="732" y="1358"/>
                    <a:pt x="736" y="1346"/>
                    <a:pt x="742" y="1334"/>
                  </a:cubicBezTo>
                  <a:cubicBezTo>
                    <a:pt x="743" y="1333"/>
                    <a:pt x="744" y="1332"/>
                    <a:pt x="745" y="1330"/>
                  </a:cubicBezTo>
                  <a:cubicBezTo>
                    <a:pt x="747" y="1326"/>
                    <a:pt x="750" y="1321"/>
                    <a:pt x="753" y="1317"/>
                  </a:cubicBezTo>
                  <a:cubicBezTo>
                    <a:pt x="757" y="1311"/>
                    <a:pt x="762" y="1306"/>
                    <a:pt x="767" y="1300"/>
                  </a:cubicBezTo>
                  <a:lnTo>
                    <a:pt x="968" y="1100"/>
                  </a:lnTo>
                  <a:lnTo>
                    <a:pt x="928" y="1059"/>
                  </a:lnTo>
                  <a:lnTo>
                    <a:pt x="650" y="1337"/>
                  </a:lnTo>
                  <a:cubicBezTo>
                    <a:pt x="624" y="1363"/>
                    <a:pt x="593" y="1376"/>
                    <a:pt x="565" y="1376"/>
                  </a:cubicBezTo>
                  <a:cubicBezTo>
                    <a:pt x="546" y="1376"/>
                    <a:pt x="529" y="1370"/>
                    <a:pt x="516" y="1358"/>
                  </a:cubicBezTo>
                  <a:cubicBezTo>
                    <a:pt x="485" y="1327"/>
                    <a:pt x="495" y="1267"/>
                    <a:pt x="537" y="1224"/>
                  </a:cubicBezTo>
                  <a:lnTo>
                    <a:pt x="546" y="1215"/>
                  </a:lnTo>
                  <a:lnTo>
                    <a:pt x="553" y="1208"/>
                  </a:lnTo>
                  <a:lnTo>
                    <a:pt x="815" y="946"/>
                  </a:lnTo>
                  <a:lnTo>
                    <a:pt x="775" y="906"/>
                  </a:lnTo>
                  <a:lnTo>
                    <a:pt x="466" y="1215"/>
                  </a:lnTo>
                  <a:cubicBezTo>
                    <a:pt x="441" y="1240"/>
                    <a:pt x="409" y="1254"/>
                    <a:pt x="381" y="1254"/>
                  </a:cubicBezTo>
                  <a:cubicBezTo>
                    <a:pt x="362" y="1254"/>
                    <a:pt x="345" y="1248"/>
                    <a:pt x="332" y="1236"/>
                  </a:cubicBezTo>
                  <a:cubicBezTo>
                    <a:pt x="301" y="1205"/>
                    <a:pt x="311" y="1144"/>
                    <a:pt x="353" y="1102"/>
                  </a:cubicBezTo>
                  <a:lnTo>
                    <a:pt x="662" y="793"/>
                  </a:lnTo>
                  <a:lnTo>
                    <a:pt x="622" y="753"/>
                  </a:lnTo>
                  <a:lnTo>
                    <a:pt x="421" y="954"/>
                  </a:lnTo>
                  <a:cubicBezTo>
                    <a:pt x="395" y="979"/>
                    <a:pt x="363" y="993"/>
                    <a:pt x="335" y="993"/>
                  </a:cubicBezTo>
                  <a:cubicBezTo>
                    <a:pt x="317" y="993"/>
                    <a:pt x="300" y="987"/>
                    <a:pt x="287" y="975"/>
                  </a:cubicBezTo>
                  <a:cubicBezTo>
                    <a:pt x="277" y="965"/>
                    <a:pt x="272" y="952"/>
                    <a:pt x="270" y="939"/>
                  </a:cubicBezTo>
                  <a:cubicBezTo>
                    <a:pt x="268" y="928"/>
                    <a:pt x="269" y="916"/>
                    <a:pt x="272" y="904"/>
                  </a:cubicBezTo>
                  <a:cubicBezTo>
                    <a:pt x="272" y="903"/>
                    <a:pt x="272" y="901"/>
                    <a:pt x="273" y="900"/>
                  </a:cubicBezTo>
                  <a:cubicBezTo>
                    <a:pt x="274" y="897"/>
                    <a:pt x="275" y="894"/>
                    <a:pt x="276" y="890"/>
                  </a:cubicBezTo>
                  <a:cubicBezTo>
                    <a:pt x="277" y="886"/>
                    <a:pt x="279" y="882"/>
                    <a:pt x="281" y="878"/>
                  </a:cubicBezTo>
                  <a:cubicBezTo>
                    <a:pt x="282" y="876"/>
                    <a:pt x="283" y="874"/>
                    <a:pt x="284" y="872"/>
                  </a:cubicBezTo>
                  <a:cubicBezTo>
                    <a:pt x="287" y="868"/>
                    <a:pt x="289" y="864"/>
                    <a:pt x="292" y="860"/>
                  </a:cubicBezTo>
                  <a:cubicBezTo>
                    <a:pt x="293" y="859"/>
                    <a:pt x="294" y="857"/>
                    <a:pt x="295" y="856"/>
                  </a:cubicBezTo>
                  <a:cubicBezTo>
                    <a:pt x="299" y="851"/>
                    <a:pt x="303" y="846"/>
                    <a:pt x="307" y="841"/>
                  </a:cubicBezTo>
                  <a:lnTo>
                    <a:pt x="509" y="640"/>
                  </a:lnTo>
                  <a:lnTo>
                    <a:pt x="489" y="621"/>
                  </a:lnTo>
                  <a:cubicBezTo>
                    <a:pt x="479" y="611"/>
                    <a:pt x="471" y="599"/>
                    <a:pt x="466" y="586"/>
                  </a:cubicBezTo>
                  <a:lnTo>
                    <a:pt x="343" y="655"/>
                  </a:lnTo>
                  <a:cubicBezTo>
                    <a:pt x="325" y="666"/>
                    <a:pt x="304" y="671"/>
                    <a:pt x="284" y="671"/>
                  </a:cubicBezTo>
                  <a:cubicBezTo>
                    <a:pt x="248" y="671"/>
                    <a:pt x="214" y="654"/>
                    <a:pt x="195" y="625"/>
                  </a:cubicBezTo>
                  <a:cubicBezTo>
                    <a:pt x="165" y="578"/>
                    <a:pt x="184" y="516"/>
                    <a:pt x="236" y="487"/>
                  </a:cubicBezTo>
                  <a:lnTo>
                    <a:pt x="595" y="284"/>
                  </a:lnTo>
                  <a:cubicBezTo>
                    <a:pt x="606" y="298"/>
                    <a:pt x="620" y="311"/>
                    <a:pt x="636" y="322"/>
                  </a:cubicBezTo>
                  <a:lnTo>
                    <a:pt x="871" y="477"/>
                  </a:lnTo>
                  <a:cubicBezTo>
                    <a:pt x="941" y="524"/>
                    <a:pt x="1032" y="511"/>
                    <a:pt x="1073" y="449"/>
                  </a:cubicBezTo>
                  <a:cubicBezTo>
                    <a:pt x="1114" y="387"/>
                    <a:pt x="1091" y="298"/>
                    <a:pt x="1021" y="251"/>
                  </a:cubicBezTo>
                  <a:lnTo>
                    <a:pt x="848" y="137"/>
                  </a:lnTo>
                  <a:cubicBezTo>
                    <a:pt x="875" y="121"/>
                    <a:pt x="903" y="109"/>
                    <a:pt x="927" y="101"/>
                  </a:cubicBezTo>
                  <a:lnTo>
                    <a:pt x="942" y="96"/>
                  </a:lnTo>
                  <a:cubicBezTo>
                    <a:pt x="956" y="92"/>
                    <a:pt x="972" y="90"/>
                    <a:pt x="988" y="90"/>
                  </a:cubicBezTo>
                  <a:cubicBezTo>
                    <a:pt x="1037" y="90"/>
                    <a:pt x="1091" y="109"/>
                    <a:pt x="1123" y="141"/>
                  </a:cubicBezTo>
                  <a:lnTo>
                    <a:pt x="1484" y="502"/>
                  </a:lnTo>
                  <a:cubicBezTo>
                    <a:pt x="1526" y="544"/>
                    <a:pt x="1545" y="625"/>
                    <a:pt x="1527" y="6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b="0"/>
            </a:p>
          </p:txBody>
        </p:sp>
      </p:grpSp>
      <p:sp>
        <p:nvSpPr>
          <p:cNvPr id="9" name="椭圆 101"/>
          <p:cNvSpPr/>
          <p:nvPr/>
        </p:nvSpPr>
        <p:spPr bwMode="auto">
          <a:xfrm>
            <a:off x="570536" y="2634351"/>
            <a:ext cx="503859" cy="504056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8" rIns="91416" bIns="45708" numCol="1" rtlCol="0" anchor="t" anchorCtr="0" compatLnSpc="1"/>
          <a:lstStyle/>
          <a:p>
            <a:pPr defTabSz="685165"/>
            <a:r>
              <a:rPr lang="en-US" altLang="zh-CN" sz="2135" b="0" dirty="0">
                <a:solidFill>
                  <a:schemeClr val="accent2"/>
                </a:solidFill>
                <a:latin typeface="+mn-ea"/>
                <a:ea typeface="+mn-ea"/>
              </a:rPr>
              <a:t>1</a:t>
            </a:r>
            <a:endParaRPr lang="zh-CN" altLang="en-US" sz="2135" b="0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7737" y="1625528"/>
            <a:ext cx="3072341" cy="748030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r>
              <a:rPr lang="zh-CN" altLang="en-US" sz="2135" b="0" dirty="0">
                <a:solidFill>
                  <a:srgbClr val="0F31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加入装备集团，你可以</a:t>
            </a:r>
            <a:r>
              <a:rPr lang="en-US" altLang="zh-CN" sz="2135" b="0" dirty="0">
                <a:solidFill>
                  <a:srgbClr val="0F319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2135" b="0" dirty="0">
              <a:solidFill>
                <a:srgbClr val="0F319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44096" y="2540131"/>
            <a:ext cx="3072341" cy="892175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r>
              <a:rPr lang="zh-CN" altLang="en-US" sz="1735" b="0" dirty="0">
                <a:latin typeface="宋体" panose="02010600030101010101" pitchFamily="2" charset="-122"/>
                <a:ea typeface="宋体" panose="02010600030101010101" pitchFamily="2" charset="-122"/>
              </a:rPr>
              <a:t>如果你能力强，素质高   </a:t>
            </a:r>
            <a:endParaRPr lang="en-US" altLang="zh-CN" sz="1735" b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1735" b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1735" b="0" dirty="0">
                <a:latin typeface="宋体" panose="02010600030101010101" pitchFamily="2" charset="-122"/>
                <a:ea typeface="宋体" panose="02010600030101010101" pitchFamily="2" charset="-122"/>
              </a:rPr>
              <a:t>可优先解决</a:t>
            </a:r>
            <a:r>
              <a:rPr lang="zh-CN" altLang="zh-CN" sz="1735" u="sng" dirty="0">
                <a:latin typeface="宋体" panose="02010600030101010101" pitchFamily="2" charset="-122"/>
                <a:ea typeface="宋体" panose="02010600030101010101" pitchFamily="2" charset="-122"/>
              </a:rPr>
              <a:t>北京户口</a:t>
            </a:r>
            <a:endParaRPr lang="zh-CN" altLang="en-US" sz="1735" u="sng" dirty="0">
              <a:solidFill>
                <a:srgbClr val="0F319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2447595" y="2877805"/>
            <a:ext cx="0" cy="2803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椭圆 102"/>
          <p:cNvSpPr/>
          <p:nvPr/>
        </p:nvSpPr>
        <p:spPr bwMode="auto">
          <a:xfrm>
            <a:off x="599077" y="3748065"/>
            <a:ext cx="503859" cy="504056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8" rIns="91416" bIns="45708" numCol="1" rtlCol="0" anchor="t" anchorCtr="0" compatLnSpc="1"/>
          <a:lstStyle/>
          <a:p>
            <a:pPr defTabSz="685165"/>
            <a:r>
              <a:rPr lang="en-US" altLang="zh-CN" sz="2135" b="0" dirty="0">
                <a:solidFill>
                  <a:schemeClr val="accent2"/>
                </a:solidFill>
                <a:latin typeface="+mn-ea"/>
                <a:ea typeface="+mn-ea"/>
              </a:rPr>
              <a:t>2</a:t>
            </a:r>
            <a:endParaRPr lang="zh-CN" altLang="en-US" sz="2135" b="0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1628" y="3728319"/>
            <a:ext cx="3072341" cy="664210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r>
              <a:rPr lang="zh-CN" altLang="zh-CN" sz="1865" b="0" dirty="0">
                <a:latin typeface="宋体" panose="02010600030101010101" pitchFamily="2" charset="-122"/>
                <a:ea typeface="宋体" panose="02010600030101010101" pitchFamily="2" charset="-122"/>
              </a:rPr>
              <a:t>有竞争力的薪酬水平</a:t>
            </a:r>
            <a:endParaRPr lang="en-US" altLang="zh-CN" sz="1865" b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1865" b="0" dirty="0">
                <a:latin typeface="宋体" panose="02010600030101010101" pitchFamily="2" charset="-122"/>
                <a:ea typeface="宋体" panose="02010600030101010101" pitchFamily="2" charset="-122"/>
              </a:rPr>
              <a:t>应届生快速成长通道</a:t>
            </a:r>
            <a:r>
              <a:rPr lang="en-US" altLang="zh-CN" sz="1865" b="0" dirty="0">
                <a:solidFill>
                  <a:srgbClr val="0F319D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</a:t>
            </a:r>
            <a:endParaRPr lang="zh-CN" altLang="en-US" sz="1865" b="0" dirty="0">
              <a:solidFill>
                <a:srgbClr val="0F319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椭圆 103"/>
          <p:cNvSpPr/>
          <p:nvPr/>
        </p:nvSpPr>
        <p:spPr bwMode="auto">
          <a:xfrm>
            <a:off x="578144" y="4677139"/>
            <a:ext cx="503859" cy="504056"/>
          </a:xfrm>
          <a:prstGeom prst="ellipse">
            <a:avLst/>
          </a:prstGeom>
          <a:solidFill>
            <a:schemeClr val="bg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8" rIns="91416" bIns="45708" numCol="1" rtlCol="0" anchor="t" anchorCtr="0" compatLnSpc="1"/>
          <a:lstStyle/>
          <a:p>
            <a:pPr defTabSz="685165"/>
            <a:r>
              <a:rPr lang="en-US" altLang="zh-CN" sz="2135" b="0" dirty="0">
                <a:solidFill>
                  <a:schemeClr val="accent2"/>
                </a:solidFill>
                <a:latin typeface="+mn-ea"/>
                <a:ea typeface="+mn-ea"/>
              </a:rPr>
              <a:t>3</a:t>
            </a:r>
            <a:endParaRPr lang="zh-CN" altLang="en-US" sz="2135" b="0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02655" y="4740032"/>
            <a:ext cx="3000692" cy="378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1865" b="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企业年金、补充医疗</a:t>
            </a:r>
            <a:r>
              <a:rPr lang="en-US" altLang="zh-CN" sz="1865" b="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endParaRPr lang="zh-CN" altLang="zh-CN" sz="1865" b="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3380" y="172720"/>
            <a:ext cx="4911725" cy="735965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福利待遇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341630" y="978535"/>
            <a:ext cx="11052175" cy="6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803211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  <p:pic>
        <p:nvPicPr>
          <p:cNvPr id="38" name="图片 37" descr="图片1_meitu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365" y="481965"/>
            <a:ext cx="539750" cy="426720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341630" y="978535"/>
            <a:ext cx="11052175" cy="6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id="{D840B4D8-D661-4CC3-A9AF-A521967543B7}"/>
              </a:ext>
            </a:extLst>
          </p:cNvPr>
          <p:cNvGrpSpPr/>
          <p:nvPr/>
        </p:nvGrpSpPr>
        <p:grpSpPr>
          <a:xfrm>
            <a:off x="5295618" y="2356719"/>
            <a:ext cx="5764271" cy="3571668"/>
            <a:chOff x="5295618" y="2356719"/>
            <a:chExt cx="5764271" cy="357166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FD277466-7CB5-4697-849F-D4B982BEAC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09" t="13797" r="27403" b="14032"/>
            <a:stretch/>
          </p:blipFill>
          <p:spPr>
            <a:xfrm>
              <a:off x="7598042" y="2702472"/>
              <a:ext cx="3461847" cy="3225915"/>
            </a:xfrm>
            <a:prstGeom prst="rect">
              <a:avLst/>
            </a:prstGeom>
          </p:spPr>
        </p:pic>
        <p:graphicFrame>
          <p:nvGraphicFramePr>
            <p:cNvPr id="22" name="图表 21">
              <a:extLst>
                <a:ext uri="{FF2B5EF4-FFF2-40B4-BE49-F238E27FC236}">
                  <a16:creationId xmlns:a16="http://schemas.microsoft.com/office/drawing/2014/main" id="{ED3EB5AC-4D8A-4904-AC45-D8160BE062E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51591441"/>
                </p:ext>
              </p:extLst>
            </p:nvPr>
          </p:nvGraphicFramePr>
          <p:xfrm>
            <a:off x="5295618" y="2356719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10000">
        <p14:glitter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1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1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/>
      <p:bldP spid="11" grpId="0"/>
      <p:bldP spid="17" grpId="0" bldLvl="0" animBg="1"/>
      <p:bldP spid="18" grpId="0"/>
      <p:bldP spid="19" grpId="0" bldLvl="0" animBg="1"/>
      <p:bldP spid="20" grpId="0"/>
      <p:bldP spid="2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30"/>
          <p:cNvGrpSpPr/>
          <p:nvPr/>
        </p:nvGrpSpPr>
        <p:grpSpPr bwMode="auto">
          <a:xfrm>
            <a:off x="11550649" y="6507164"/>
            <a:ext cx="298451" cy="300037"/>
            <a:chOff x="0" y="0"/>
            <a:chExt cx="299785" cy="299785"/>
          </a:xfrm>
        </p:grpSpPr>
        <p:sp>
          <p:nvSpPr>
            <p:cNvPr id="23" name="椭圆 35"/>
            <p:cNvSpPr>
              <a:spLocks noChangeArrowheads="1"/>
            </p:cNvSpPr>
            <p:nvPr/>
          </p:nvSpPr>
          <p:spPr bwMode="auto">
            <a:xfrm>
              <a:off x="0" y="0"/>
              <a:ext cx="299785" cy="299785"/>
            </a:xfrm>
            <a:prstGeom prst="ellipse">
              <a:avLst/>
            </a:prstGeom>
            <a:solidFill>
              <a:srgbClr val="FCF8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 b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" name="右箭头 36"/>
            <p:cNvSpPr>
              <a:spLocks noChangeArrowheads="1"/>
            </p:cNvSpPr>
            <p:nvPr/>
          </p:nvSpPr>
          <p:spPr bwMode="auto">
            <a:xfrm>
              <a:off x="89734" y="60159"/>
              <a:ext cx="144379" cy="168442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1314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 b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3068168" y="3221651"/>
            <a:ext cx="538315" cy="1249388"/>
          </a:xfrm>
          <a:custGeom>
            <a:avLst/>
            <a:gdLst>
              <a:gd name="T0" fmla="*/ 118 w 168"/>
              <a:gd name="T1" fmla="*/ 41 h 508"/>
              <a:gd name="T2" fmla="*/ 108 w 168"/>
              <a:gd name="T3" fmla="*/ 73 h 508"/>
              <a:gd name="T4" fmla="*/ 84 w 168"/>
              <a:gd name="T5" fmla="*/ 86 h 508"/>
              <a:gd name="T6" fmla="*/ 59 w 168"/>
              <a:gd name="T7" fmla="*/ 73 h 508"/>
              <a:gd name="T8" fmla="*/ 49 w 168"/>
              <a:gd name="T9" fmla="*/ 41 h 508"/>
              <a:gd name="T10" fmla="*/ 59 w 168"/>
              <a:gd name="T11" fmla="*/ 12 h 508"/>
              <a:gd name="T12" fmla="*/ 84 w 168"/>
              <a:gd name="T13" fmla="*/ 0 h 508"/>
              <a:gd name="T14" fmla="*/ 108 w 168"/>
              <a:gd name="T15" fmla="*/ 12 h 508"/>
              <a:gd name="T16" fmla="*/ 118 w 168"/>
              <a:gd name="T17" fmla="*/ 41 h 508"/>
              <a:gd name="T18" fmla="*/ 168 w 168"/>
              <a:gd name="T19" fmla="*/ 290 h 508"/>
              <a:gd name="T20" fmla="*/ 152 w 168"/>
              <a:gd name="T21" fmla="*/ 311 h 508"/>
              <a:gd name="T22" fmla="*/ 136 w 168"/>
              <a:gd name="T23" fmla="*/ 290 h 508"/>
              <a:gd name="T24" fmla="*/ 136 w 168"/>
              <a:gd name="T25" fmla="*/ 150 h 508"/>
              <a:gd name="T26" fmla="*/ 128 w 168"/>
              <a:gd name="T27" fmla="*/ 150 h 508"/>
              <a:gd name="T28" fmla="*/ 128 w 168"/>
              <a:gd name="T29" fmla="*/ 487 h 508"/>
              <a:gd name="T30" fmla="*/ 109 w 168"/>
              <a:gd name="T31" fmla="*/ 508 h 508"/>
              <a:gd name="T32" fmla="*/ 89 w 168"/>
              <a:gd name="T33" fmla="*/ 487 h 508"/>
              <a:gd name="T34" fmla="*/ 89 w 168"/>
              <a:gd name="T35" fmla="*/ 288 h 508"/>
              <a:gd name="T36" fmla="*/ 79 w 168"/>
              <a:gd name="T37" fmla="*/ 288 h 508"/>
              <a:gd name="T38" fmla="*/ 79 w 168"/>
              <a:gd name="T39" fmla="*/ 487 h 508"/>
              <a:gd name="T40" fmla="*/ 59 w 168"/>
              <a:gd name="T41" fmla="*/ 508 h 508"/>
              <a:gd name="T42" fmla="*/ 40 w 168"/>
              <a:gd name="T43" fmla="*/ 487 h 508"/>
              <a:gd name="T44" fmla="*/ 40 w 168"/>
              <a:gd name="T45" fmla="*/ 150 h 508"/>
              <a:gd name="T46" fmla="*/ 32 w 168"/>
              <a:gd name="T47" fmla="*/ 150 h 508"/>
              <a:gd name="T48" fmla="*/ 32 w 168"/>
              <a:gd name="T49" fmla="*/ 290 h 508"/>
              <a:gd name="T50" fmla="*/ 16 w 168"/>
              <a:gd name="T51" fmla="*/ 311 h 508"/>
              <a:gd name="T52" fmla="*/ 0 w 168"/>
              <a:gd name="T53" fmla="*/ 290 h 508"/>
              <a:gd name="T54" fmla="*/ 0 w 168"/>
              <a:gd name="T55" fmla="*/ 130 h 508"/>
              <a:gd name="T56" fmla="*/ 44 w 168"/>
              <a:gd name="T57" fmla="*/ 91 h 508"/>
              <a:gd name="T58" fmla="*/ 125 w 168"/>
              <a:gd name="T59" fmla="*/ 91 h 508"/>
              <a:gd name="T60" fmla="*/ 168 w 168"/>
              <a:gd name="T61" fmla="*/ 130 h 508"/>
              <a:gd name="T62" fmla="*/ 168 w 168"/>
              <a:gd name="T63" fmla="*/ 29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8" h="508">
                <a:moveTo>
                  <a:pt x="118" y="41"/>
                </a:moveTo>
                <a:cubicBezTo>
                  <a:pt x="118" y="53"/>
                  <a:pt x="115" y="63"/>
                  <a:pt x="108" y="73"/>
                </a:cubicBezTo>
                <a:cubicBezTo>
                  <a:pt x="101" y="82"/>
                  <a:pt x="93" y="86"/>
                  <a:pt x="84" y="86"/>
                </a:cubicBezTo>
                <a:cubicBezTo>
                  <a:pt x="74" y="86"/>
                  <a:pt x="66" y="82"/>
                  <a:pt x="59" y="73"/>
                </a:cubicBezTo>
                <a:cubicBezTo>
                  <a:pt x="52" y="63"/>
                  <a:pt x="49" y="53"/>
                  <a:pt x="49" y="41"/>
                </a:cubicBezTo>
                <a:cubicBezTo>
                  <a:pt x="49" y="30"/>
                  <a:pt x="52" y="20"/>
                  <a:pt x="59" y="12"/>
                </a:cubicBezTo>
                <a:cubicBezTo>
                  <a:pt x="66" y="4"/>
                  <a:pt x="74" y="0"/>
                  <a:pt x="84" y="0"/>
                </a:cubicBezTo>
                <a:cubicBezTo>
                  <a:pt x="93" y="0"/>
                  <a:pt x="101" y="4"/>
                  <a:pt x="108" y="12"/>
                </a:cubicBezTo>
                <a:cubicBezTo>
                  <a:pt x="115" y="20"/>
                  <a:pt x="118" y="30"/>
                  <a:pt x="118" y="41"/>
                </a:cubicBezTo>
                <a:close/>
                <a:moveTo>
                  <a:pt x="168" y="290"/>
                </a:moveTo>
                <a:cubicBezTo>
                  <a:pt x="168" y="304"/>
                  <a:pt x="163" y="311"/>
                  <a:pt x="152" y="311"/>
                </a:cubicBezTo>
                <a:cubicBezTo>
                  <a:pt x="141" y="311"/>
                  <a:pt x="136" y="304"/>
                  <a:pt x="136" y="290"/>
                </a:cubicBezTo>
                <a:cubicBezTo>
                  <a:pt x="136" y="150"/>
                  <a:pt x="136" y="150"/>
                  <a:pt x="136" y="150"/>
                </a:cubicBezTo>
                <a:cubicBezTo>
                  <a:pt x="128" y="150"/>
                  <a:pt x="128" y="150"/>
                  <a:pt x="128" y="150"/>
                </a:cubicBezTo>
                <a:cubicBezTo>
                  <a:pt x="128" y="487"/>
                  <a:pt x="128" y="487"/>
                  <a:pt x="128" y="487"/>
                </a:cubicBezTo>
                <a:cubicBezTo>
                  <a:pt x="128" y="501"/>
                  <a:pt x="122" y="508"/>
                  <a:pt x="109" y="508"/>
                </a:cubicBezTo>
                <a:cubicBezTo>
                  <a:pt x="96" y="508"/>
                  <a:pt x="89" y="501"/>
                  <a:pt x="89" y="487"/>
                </a:cubicBezTo>
                <a:cubicBezTo>
                  <a:pt x="89" y="288"/>
                  <a:pt x="89" y="288"/>
                  <a:pt x="89" y="288"/>
                </a:cubicBezTo>
                <a:cubicBezTo>
                  <a:pt x="79" y="288"/>
                  <a:pt x="79" y="288"/>
                  <a:pt x="79" y="288"/>
                </a:cubicBezTo>
                <a:cubicBezTo>
                  <a:pt x="79" y="487"/>
                  <a:pt x="79" y="487"/>
                  <a:pt x="79" y="487"/>
                </a:cubicBezTo>
                <a:cubicBezTo>
                  <a:pt x="79" y="501"/>
                  <a:pt x="72" y="508"/>
                  <a:pt x="59" y="508"/>
                </a:cubicBezTo>
                <a:cubicBezTo>
                  <a:pt x="46" y="508"/>
                  <a:pt x="40" y="501"/>
                  <a:pt x="40" y="487"/>
                </a:cubicBezTo>
                <a:cubicBezTo>
                  <a:pt x="40" y="150"/>
                  <a:pt x="40" y="150"/>
                  <a:pt x="40" y="150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290"/>
                  <a:pt x="32" y="290"/>
                  <a:pt x="32" y="290"/>
                </a:cubicBezTo>
                <a:cubicBezTo>
                  <a:pt x="32" y="304"/>
                  <a:pt x="27" y="311"/>
                  <a:pt x="16" y="311"/>
                </a:cubicBezTo>
                <a:cubicBezTo>
                  <a:pt x="5" y="311"/>
                  <a:pt x="0" y="304"/>
                  <a:pt x="0" y="29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04"/>
                  <a:pt x="15" y="91"/>
                  <a:pt x="44" y="91"/>
                </a:cubicBezTo>
                <a:cubicBezTo>
                  <a:pt x="125" y="91"/>
                  <a:pt x="125" y="91"/>
                  <a:pt x="125" y="91"/>
                </a:cubicBezTo>
                <a:cubicBezTo>
                  <a:pt x="153" y="91"/>
                  <a:pt x="168" y="104"/>
                  <a:pt x="168" y="130"/>
                </a:cubicBezTo>
                <a:lnTo>
                  <a:pt x="168" y="29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31" name="Freeform 6"/>
          <p:cNvSpPr>
            <a:spLocks noEditPoints="1"/>
          </p:cNvSpPr>
          <p:nvPr/>
        </p:nvSpPr>
        <p:spPr bwMode="auto">
          <a:xfrm>
            <a:off x="3602612" y="2649185"/>
            <a:ext cx="409364" cy="952739"/>
          </a:xfrm>
          <a:custGeom>
            <a:avLst/>
            <a:gdLst>
              <a:gd name="T0" fmla="*/ 90 w 128"/>
              <a:gd name="T1" fmla="*/ 32 h 388"/>
              <a:gd name="T2" fmla="*/ 82 w 128"/>
              <a:gd name="T3" fmla="*/ 56 h 388"/>
              <a:gd name="T4" fmla="*/ 63 w 128"/>
              <a:gd name="T5" fmla="*/ 66 h 388"/>
              <a:gd name="T6" fmla="*/ 45 w 128"/>
              <a:gd name="T7" fmla="*/ 56 h 388"/>
              <a:gd name="T8" fmla="*/ 37 w 128"/>
              <a:gd name="T9" fmla="*/ 32 h 388"/>
              <a:gd name="T10" fmla="*/ 45 w 128"/>
              <a:gd name="T11" fmla="*/ 9 h 388"/>
              <a:gd name="T12" fmla="*/ 63 w 128"/>
              <a:gd name="T13" fmla="*/ 0 h 388"/>
              <a:gd name="T14" fmla="*/ 82 w 128"/>
              <a:gd name="T15" fmla="*/ 9 h 388"/>
              <a:gd name="T16" fmla="*/ 90 w 128"/>
              <a:gd name="T17" fmla="*/ 32 h 388"/>
              <a:gd name="T18" fmla="*/ 128 w 128"/>
              <a:gd name="T19" fmla="*/ 222 h 388"/>
              <a:gd name="T20" fmla="*/ 116 w 128"/>
              <a:gd name="T21" fmla="*/ 238 h 388"/>
              <a:gd name="T22" fmla="*/ 103 w 128"/>
              <a:gd name="T23" fmla="*/ 222 h 388"/>
              <a:gd name="T24" fmla="*/ 103 w 128"/>
              <a:gd name="T25" fmla="*/ 115 h 388"/>
              <a:gd name="T26" fmla="*/ 97 w 128"/>
              <a:gd name="T27" fmla="*/ 115 h 388"/>
              <a:gd name="T28" fmla="*/ 97 w 128"/>
              <a:gd name="T29" fmla="*/ 372 h 388"/>
              <a:gd name="T30" fmla="*/ 82 w 128"/>
              <a:gd name="T31" fmla="*/ 388 h 388"/>
              <a:gd name="T32" fmla="*/ 68 w 128"/>
              <a:gd name="T33" fmla="*/ 372 h 388"/>
              <a:gd name="T34" fmla="*/ 68 w 128"/>
              <a:gd name="T35" fmla="*/ 220 h 388"/>
              <a:gd name="T36" fmla="*/ 60 w 128"/>
              <a:gd name="T37" fmla="*/ 220 h 388"/>
              <a:gd name="T38" fmla="*/ 60 w 128"/>
              <a:gd name="T39" fmla="*/ 372 h 388"/>
              <a:gd name="T40" fmla="*/ 45 w 128"/>
              <a:gd name="T41" fmla="*/ 388 h 388"/>
              <a:gd name="T42" fmla="*/ 30 w 128"/>
              <a:gd name="T43" fmla="*/ 372 h 388"/>
              <a:gd name="T44" fmla="*/ 30 w 128"/>
              <a:gd name="T45" fmla="*/ 115 h 388"/>
              <a:gd name="T46" fmla="*/ 24 w 128"/>
              <a:gd name="T47" fmla="*/ 115 h 388"/>
              <a:gd name="T48" fmla="*/ 24 w 128"/>
              <a:gd name="T49" fmla="*/ 222 h 388"/>
              <a:gd name="T50" fmla="*/ 12 w 128"/>
              <a:gd name="T51" fmla="*/ 238 h 388"/>
              <a:gd name="T52" fmla="*/ 0 w 128"/>
              <a:gd name="T53" fmla="*/ 222 h 388"/>
              <a:gd name="T54" fmla="*/ 0 w 128"/>
              <a:gd name="T55" fmla="*/ 99 h 388"/>
              <a:gd name="T56" fmla="*/ 33 w 128"/>
              <a:gd name="T57" fmla="*/ 70 h 388"/>
              <a:gd name="T58" fmla="*/ 95 w 128"/>
              <a:gd name="T59" fmla="*/ 70 h 388"/>
              <a:gd name="T60" fmla="*/ 128 w 128"/>
              <a:gd name="T61" fmla="*/ 99 h 388"/>
              <a:gd name="T62" fmla="*/ 128 w 128"/>
              <a:gd name="T63" fmla="*/ 222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388">
                <a:moveTo>
                  <a:pt x="90" y="32"/>
                </a:moveTo>
                <a:cubicBezTo>
                  <a:pt x="90" y="41"/>
                  <a:pt x="87" y="49"/>
                  <a:pt x="82" y="56"/>
                </a:cubicBezTo>
                <a:cubicBezTo>
                  <a:pt x="77" y="63"/>
                  <a:pt x="71" y="66"/>
                  <a:pt x="63" y="66"/>
                </a:cubicBezTo>
                <a:cubicBezTo>
                  <a:pt x="56" y="66"/>
                  <a:pt x="50" y="63"/>
                  <a:pt x="45" y="56"/>
                </a:cubicBezTo>
                <a:cubicBezTo>
                  <a:pt x="40" y="49"/>
                  <a:pt x="37" y="41"/>
                  <a:pt x="37" y="32"/>
                </a:cubicBezTo>
                <a:cubicBezTo>
                  <a:pt x="37" y="23"/>
                  <a:pt x="40" y="16"/>
                  <a:pt x="45" y="9"/>
                </a:cubicBezTo>
                <a:cubicBezTo>
                  <a:pt x="50" y="3"/>
                  <a:pt x="56" y="0"/>
                  <a:pt x="63" y="0"/>
                </a:cubicBezTo>
                <a:cubicBezTo>
                  <a:pt x="71" y="0"/>
                  <a:pt x="77" y="3"/>
                  <a:pt x="82" y="9"/>
                </a:cubicBezTo>
                <a:cubicBezTo>
                  <a:pt x="87" y="16"/>
                  <a:pt x="90" y="23"/>
                  <a:pt x="90" y="32"/>
                </a:cubicBezTo>
                <a:close/>
                <a:moveTo>
                  <a:pt x="128" y="222"/>
                </a:moveTo>
                <a:cubicBezTo>
                  <a:pt x="128" y="232"/>
                  <a:pt x="124" y="238"/>
                  <a:pt x="116" y="238"/>
                </a:cubicBezTo>
                <a:cubicBezTo>
                  <a:pt x="107" y="238"/>
                  <a:pt x="103" y="232"/>
                  <a:pt x="103" y="222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97" y="115"/>
                  <a:pt x="97" y="115"/>
                  <a:pt x="97" y="115"/>
                </a:cubicBezTo>
                <a:cubicBezTo>
                  <a:pt x="97" y="372"/>
                  <a:pt x="97" y="372"/>
                  <a:pt x="97" y="372"/>
                </a:cubicBezTo>
                <a:cubicBezTo>
                  <a:pt x="97" y="383"/>
                  <a:pt x="92" y="388"/>
                  <a:pt x="82" y="388"/>
                </a:cubicBezTo>
                <a:cubicBezTo>
                  <a:pt x="72" y="388"/>
                  <a:pt x="68" y="383"/>
                  <a:pt x="68" y="372"/>
                </a:cubicBezTo>
                <a:cubicBezTo>
                  <a:pt x="68" y="220"/>
                  <a:pt x="68" y="220"/>
                  <a:pt x="68" y="220"/>
                </a:cubicBezTo>
                <a:cubicBezTo>
                  <a:pt x="60" y="220"/>
                  <a:pt x="60" y="220"/>
                  <a:pt x="60" y="220"/>
                </a:cubicBezTo>
                <a:cubicBezTo>
                  <a:pt x="60" y="372"/>
                  <a:pt x="60" y="372"/>
                  <a:pt x="60" y="372"/>
                </a:cubicBezTo>
                <a:cubicBezTo>
                  <a:pt x="60" y="383"/>
                  <a:pt x="55" y="388"/>
                  <a:pt x="45" y="388"/>
                </a:cubicBezTo>
                <a:cubicBezTo>
                  <a:pt x="35" y="388"/>
                  <a:pt x="30" y="383"/>
                  <a:pt x="30" y="37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4" y="222"/>
                  <a:pt x="24" y="222"/>
                  <a:pt x="24" y="222"/>
                </a:cubicBezTo>
                <a:cubicBezTo>
                  <a:pt x="24" y="232"/>
                  <a:pt x="20" y="238"/>
                  <a:pt x="12" y="238"/>
                </a:cubicBezTo>
                <a:cubicBezTo>
                  <a:pt x="4" y="238"/>
                  <a:pt x="0" y="232"/>
                  <a:pt x="0" y="222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79"/>
                  <a:pt x="11" y="70"/>
                  <a:pt x="33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117" y="70"/>
                  <a:pt x="128" y="79"/>
                  <a:pt x="128" y="99"/>
                </a:cubicBezTo>
                <a:lnTo>
                  <a:pt x="128" y="22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35" name="Freeform 7"/>
          <p:cNvSpPr>
            <a:spLocks noEditPoints="1"/>
          </p:cNvSpPr>
          <p:nvPr/>
        </p:nvSpPr>
        <p:spPr bwMode="auto">
          <a:xfrm>
            <a:off x="2631239" y="2649185"/>
            <a:ext cx="409364" cy="952739"/>
          </a:xfrm>
          <a:custGeom>
            <a:avLst/>
            <a:gdLst>
              <a:gd name="T0" fmla="*/ 90 w 128"/>
              <a:gd name="T1" fmla="*/ 32 h 388"/>
              <a:gd name="T2" fmla="*/ 82 w 128"/>
              <a:gd name="T3" fmla="*/ 56 h 388"/>
              <a:gd name="T4" fmla="*/ 64 w 128"/>
              <a:gd name="T5" fmla="*/ 66 h 388"/>
              <a:gd name="T6" fmla="*/ 45 w 128"/>
              <a:gd name="T7" fmla="*/ 56 h 388"/>
              <a:gd name="T8" fmla="*/ 37 w 128"/>
              <a:gd name="T9" fmla="*/ 32 h 388"/>
              <a:gd name="T10" fmla="*/ 45 w 128"/>
              <a:gd name="T11" fmla="*/ 9 h 388"/>
              <a:gd name="T12" fmla="*/ 64 w 128"/>
              <a:gd name="T13" fmla="*/ 0 h 388"/>
              <a:gd name="T14" fmla="*/ 82 w 128"/>
              <a:gd name="T15" fmla="*/ 9 h 388"/>
              <a:gd name="T16" fmla="*/ 90 w 128"/>
              <a:gd name="T17" fmla="*/ 32 h 388"/>
              <a:gd name="T18" fmla="*/ 128 w 128"/>
              <a:gd name="T19" fmla="*/ 222 h 388"/>
              <a:gd name="T20" fmla="*/ 116 w 128"/>
              <a:gd name="T21" fmla="*/ 238 h 388"/>
              <a:gd name="T22" fmla="*/ 104 w 128"/>
              <a:gd name="T23" fmla="*/ 222 h 388"/>
              <a:gd name="T24" fmla="*/ 104 w 128"/>
              <a:gd name="T25" fmla="*/ 115 h 388"/>
              <a:gd name="T26" fmla="*/ 98 w 128"/>
              <a:gd name="T27" fmla="*/ 115 h 388"/>
              <a:gd name="T28" fmla="*/ 98 w 128"/>
              <a:gd name="T29" fmla="*/ 372 h 388"/>
              <a:gd name="T30" fmla="*/ 83 w 128"/>
              <a:gd name="T31" fmla="*/ 388 h 388"/>
              <a:gd name="T32" fmla="*/ 68 w 128"/>
              <a:gd name="T33" fmla="*/ 372 h 388"/>
              <a:gd name="T34" fmla="*/ 68 w 128"/>
              <a:gd name="T35" fmla="*/ 220 h 388"/>
              <a:gd name="T36" fmla="*/ 60 w 128"/>
              <a:gd name="T37" fmla="*/ 220 h 388"/>
              <a:gd name="T38" fmla="*/ 60 w 128"/>
              <a:gd name="T39" fmla="*/ 372 h 388"/>
              <a:gd name="T40" fmla="*/ 45 w 128"/>
              <a:gd name="T41" fmla="*/ 388 h 388"/>
              <a:gd name="T42" fmla="*/ 30 w 128"/>
              <a:gd name="T43" fmla="*/ 372 h 388"/>
              <a:gd name="T44" fmla="*/ 30 w 128"/>
              <a:gd name="T45" fmla="*/ 115 h 388"/>
              <a:gd name="T46" fmla="*/ 24 w 128"/>
              <a:gd name="T47" fmla="*/ 115 h 388"/>
              <a:gd name="T48" fmla="*/ 24 w 128"/>
              <a:gd name="T49" fmla="*/ 222 h 388"/>
              <a:gd name="T50" fmla="*/ 12 w 128"/>
              <a:gd name="T51" fmla="*/ 238 h 388"/>
              <a:gd name="T52" fmla="*/ 0 w 128"/>
              <a:gd name="T53" fmla="*/ 222 h 388"/>
              <a:gd name="T54" fmla="*/ 0 w 128"/>
              <a:gd name="T55" fmla="*/ 99 h 388"/>
              <a:gd name="T56" fmla="*/ 33 w 128"/>
              <a:gd name="T57" fmla="*/ 70 h 388"/>
              <a:gd name="T58" fmla="*/ 95 w 128"/>
              <a:gd name="T59" fmla="*/ 70 h 388"/>
              <a:gd name="T60" fmla="*/ 128 w 128"/>
              <a:gd name="T61" fmla="*/ 99 h 388"/>
              <a:gd name="T62" fmla="*/ 128 w 128"/>
              <a:gd name="T63" fmla="*/ 222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388">
                <a:moveTo>
                  <a:pt x="90" y="32"/>
                </a:moveTo>
                <a:cubicBezTo>
                  <a:pt x="90" y="41"/>
                  <a:pt x="88" y="49"/>
                  <a:pt x="82" y="56"/>
                </a:cubicBezTo>
                <a:cubicBezTo>
                  <a:pt x="77" y="63"/>
                  <a:pt x="71" y="66"/>
                  <a:pt x="64" y="66"/>
                </a:cubicBezTo>
                <a:cubicBezTo>
                  <a:pt x="57" y="66"/>
                  <a:pt x="50" y="63"/>
                  <a:pt x="45" y="56"/>
                </a:cubicBezTo>
                <a:cubicBezTo>
                  <a:pt x="40" y="49"/>
                  <a:pt x="37" y="41"/>
                  <a:pt x="37" y="32"/>
                </a:cubicBezTo>
                <a:cubicBezTo>
                  <a:pt x="37" y="23"/>
                  <a:pt x="40" y="16"/>
                  <a:pt x="45" y="9"/>
                </a:cubicBezTo>
                <a:cubicBezTo>
                  <a:pt x="50" y="3"/>
                  <a:pt x="56" y="0"/>
                  <a:pt x="64" y="0"/>
                </a:cubicBezTo>
                <a:cubicBezTo>
                  <a:pt x="71" y="0"/>
                  <a:pt x="77" y="3"/>
                  <a:pt x="82" y="9"/>
                </a:cubicBezTo>
                <a:cubicBezTo>
                  <a:pt x="88" y="16"/>
                  <a:pt x="90" y="23"/>
                  <a:pt x="90" y="32"/>
                </a:cubicBezTo>
                <a:close/>
                <a:moveTo>
                  <a:pt x="128" y="222"/>
                </a:moveTo>
                <a:cubicBezTo>
                  <a:pt x="128" y="232"/>
                  <a:pt x="124" y="238"/>
                  <a:pt x="116" y="238"/>
                </a:cubicBezTo>
                <a:cubicBezTo>
                  <a:pt x="108" y="238"/>
                  <a:pt x="104" y="232"/>
                  <a:pt x="104" y="222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98" y="372"/>
                  <a:pt x="98" y="372"/>
                  <a:pt x="98" y="372"/>
                </a:cubicBezTo>
                <a:cubicBezTo>
                  <a:pt x="98" y="383"/>
                  <a:pt x="93" y="388"/>
                  <a:pt x="83" y="388"/>
                </a:cubicBezTo>
                <a:cubicBezTo>
                  <a:pt x="73" y="388"/>
                  <a:pt x="68" y="383"/>
                  <a:pt x="68" y="372"/>
                </a:cubicBezTo>
                <a:cubicBezTo>
                  <a:pt x="68" y="220"/>
                  <a:pt x="68" y="220"/>
                  <a:pt x="68" y="220"/>
                </a:cubicBezTo>
                <a:cubicBezTo>
                  <a:pt x="60" y="220"/>
                  <a:pt x="60" y="220"/>
                  <a:pt x="60" y="220"/>
                </a:cubicBezTo>
                <a:cubicBezTo>
                  <a:pt x="60" y="372"/>
                  <a:pt x="60" y="372"/>
                  <a:pt x="60" y="372"/>
                </a:cubicBezTo>
                <a:cubicBezTo>
                  <a:pt x="60" y="383"/>
                  <a:pt x="55" y="388"/>
                  <a:pt x="45" y="388"/>
                </a:cubicBezTo>
                <a:cubicBezTo>
                  <a:pt x="35" y="388"/>
                  <a:pt x="30" y="383"/>
                  <a:pt x="30" y="37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4" y="222"/>
                  <a:pt x="24" y="222"/>
                  <a:pt x="24" y="222"/>
                </a:cubicBezTo>
                <a:cubicBezTo>
                  <a:pt x="24" y="232"/>
                  <a:pt x="20" y="238"/>
                  <a:pt x="12" y="238"/>
                </a:cubicBezTo>
                <a:cubicBezTo>
                  <a:pt x="4" y="238"/>
                  <a:pt x="0" y="232"/>
                  <a:pt x="0" y="222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79"/>
                  <a:pt x="11" y="70"/>
                  <a:pt x="33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117" y="70"/>
                  <a:pt x="128" y="79"/>
                  <a:pt x="128" y="99"/>
                </a:cubicBezTo>
                <a:lnTo>
                  <a:pt x="128" y="22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36" name="Freeform 8"/>
          <p:cNvSpPr>
            <a:spLocks noEditPoints="1"/>
          </p:cNvSpPr>
          <p:nvPr/>
        </p:nvSpPr>
        <p:spPr bwMode="auto">
          <a:xfrm>
            <a:off x="3182559" y="2282657"/>
            <a:ext cx="313165" cy="729857"/>
          </a:xfrm>
          <a:custGeom>
            <a:avLst/>
            <a:gdLst>
              <a:gd name="T0" fmla="*/ 69 w 98"/>
              <a:gd name="T1" fmla="*/ 24 h 297"/>
              <a:gd name="T2" fmla="*/ 63 w 98"/>
              <a:gd name="T3" fmla="*/ 43 h 297"/>
              <a:gd name="T4" fmla="*/ 49 w 98"/>
              <a:gd name="T5" fmla="*/ 51 h 297"/>
              <a:gd name="T6" fmla="*/ 35 w 98"/>
              <a:gd name="T7" fmla="*/ 43 h 297"/>
              <a:gd name="T8" fmla="*/ 29 w 98"/>
              <a:gd name="T9" fmla="*/ 24 h 297"/>
              <a:gd name="T10" fmla="*/ 34 w 98"/>
              <a:gd name="T11" fmla="*/ 7 h 297"/>
              <a:gd name="T12" fmla="*/ 49 w 98"/>
              <a:gd name="T13" fmla="*/ 0 h 297"/>
              <a:gd name="T14" fmla="*/ 63 w 98"/>
              <a:gd name="T15" fmla="*/ 7 h 297"/>
              <a:gd name="T16" fmla="*/ 69 w 98"/>
              <a:gd name="T17" fmla="*/ 24 h 297"/>
              <a:gd name="T18" fmla="*/ 98 w 98"/>
              <a:gd name="T19" fmla="*/ 169 h 297"/>
              <a:gd name="T20" fmla="*/ 89 w 98"/>
              <a:gd name="T21" fmla="*/ 182 h 297"/>
              <a:gd name="T22" fmla="*/ 79 w 98"/>
              <a:gd name="T23" fmla="*/ 169 h 297"/>
              <a:gd name="T24" fmla="*/ 79 w 98"/>
              <a:gd name="T25" fmla="*/ 88 h 297"/>
              <a:gd name="T26" fmla="*/ 75 w 98"/>
              <a:gd name="T27" fmla="*/ 88 h 297"/>
              <a:gd name="T28" fmla="*/ 75 w 98"/>
              <a:gd name="T29" fmla="*/ 284 h 297"/>
              <a:gd name="T30" fmla="*/ 63 w 98"/>
              <a:gd name="T31" fmla="*/ 297 h 297"/>
              <a:gd name="T32" fmla="*/ 52 w 98"/>
              <a:gd name="T33" fmla="*/ 284 h 297"/>
              <a:gd name="T34" fmla="*/ 52 w 98"/>
              <a:gd name="T35" fmla="*/ 168 h 297"/>
              <a:gd name="T36" fmla="*/ 46 w 98"/>
              <a:gd name="T37" fmla="*/ 168 h 297"/>
              <a:gd name="T38" fmla="*/ 46 w 98"/>
              <a:gd name="T39" fmla="*/ 284 h 297"/>
              <a:gd name="T40" fmla="*/ 35 w 98"/>
              <a:gd name="T41" fmla="*/ 297 h 297"/>
              <a:gd name="T42" fmla="*/ 23 w 98"/>
              <a:gd name="T43" fmla="*/ 284 h 297"/>
              <a:gd name="T44" fmla="*/ 23 w 98"/>
              <a:gd name="T45" fmla="*/ 88 h 297"/>
              <a:gd name="T46" fmla="*/ 19 w 98"/>
              <a:gd name="T47" fmla="*/ 88 h 297"/>
              <a:gd name="T48" fmla="*/ 19 w 98"/>
              <a:gd name="T49" fmla="*/ 169 h 297"/>
              <a:gd name="T50" fmla="*/ 9 w 98"/>
              <a:gd name="T51" fmla="*/ 182 h 297"/>
              <a:gd name="T52" fmla="*/ 0 w 98"/>
              <a:gd name="T53" fmla="*/ 169 h 297"/>
              <a:gd name="T54" fmla="*/ 0 w 98"/>
              <a:gd name="T55" fmla="*/ 76 h 297"/>
              <a:gd name="T56" fmla="*/ 25 w 98"/>
              <a:gd name="T57" fmla="*/ 53 h 297"/>
              <a:gd name="T58" fmla="*/ 73 w 98"/>
              <a:gd name="T59" fmla="*/ 53 h 297"/>
              <a:gd name="T60" fmla="*/ 98 w 98"/>
              <a:gd name="T61" fmla="*/ 76 h 297"/>
              <a:gd name="T62" fmla="*/ 98 w 98"/>
              <a:gd name="T63" fmla="*/ 16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" h="297">
                <a:moveTo>
                  <a:pt x="69" y="24"/>
                </a:moveTo>
                <a:cubicBezTo>
                  <a:pt x="69" y="31"/>
                  <a:pt x="67" y="37"/>
                  <a:pt x="63" y="43"/>
                </a:cubicBezTo>
                <a:cubicBezTo>
                  <a:pt x="59" y="48"/>
                  <a:pt x="54" y="51"/>
                  <a:pt x="49" y="51"/>
                </a:cubicBezTo>
                <a:cubicBezTo>
                  <a:pt x="43" y="51"/>
                  <a:pt x="39" y="48"/>
                  <a:pt x="35" y="43"/>
                </a:cubicBezTo>
                <a:cubicBezTo>
                  <a:pt x="31" y="37"/>
                  <a:pt x="29" y="31"/>
                  <a:pt x="29" y="24"/>
                </a:cubicBezTo>
                <a:cubicBezTo>
                  <a:pt x="29" y="18"/>
                  <a:pt x="31" y="12"/>
                  <a:pt x="34" y="7"/>
                </a:cubicBezTo>
                <a:cubicBezTo>
                  <a:pt x="38" y="3"/>
                  <a:pt x="43" y="0"/>
                  <a:pt x="49" y="0"/>
                </a:cubicBezTo>
                <a:cubicBezTo>
                  <a:pt x="54" y="0"/>
                  <a:pt x="59" y="3"/>
                  <a:pt x="63" y="7"/>
                </a:cubicBezTo>
                <a:cubicBezTo>
                  <a:pt x="67" y="12"/>
                  <a:pt x="69" y="18"/>
                  <a:pt x="69" y="24"/>
                </a:cubicBezTo>
                <a:close/>
                <a:moveTo>
                  <a:pt x="98" y="169"/>
                </a:moveTo>
                <a:cubicBezTo>
                  <a:pt x="98" y="178"/>
                  <a:pt x="95" y="182"/>
                  <a:pt x="89" y="182"/>
                </a:cubicBezTo>
                <a:cubicBezTo>
                  <a:pt x="82" y="182"/>
                  <a:pt x="79" y="178"/>
                  <a:pt x="79" y="169"/>
                </a:cubicBezTo>
                <a:cubicBezTo>
                  <a:pt x="79" y="88"/>
                  <a:pt x="79" y="88"/>
                  <a:pt x="79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5" y="284"/>
                  <a:pt x="75" y="284"/>
                  <a:pt x="75" y="284"/>
                </a:cubicBezTo>
                <a:cubicBezTo>
                  <a:pt x="75" y="292"/>
                  <a:pt x="71" y="297"/>
                  <a:pt x="63" y="297"/>
                </a:cubicBezTo>
                <a:cubicBezTo>
                  <a:pt x="56" y="297"/>
                  <a:pt x="52" y="292"/>
                  <a:pt x="52" y="284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46" y="168"/>
                  <a:pt x="46" y="168"/>
                  <a:pt x="46" y="168"/>
                </a:cubicBezTo>
                <a:cubicBezTo>
                  <a:pt x="46" y="284"/>
                  <a:pt x="46" y="284"/>
                  <a:pt x="46" y="284"/>
                </a:cubicBezTo>
                <a:cubicBezTo>
                  <a:pt x="46" y="292"/>
                  <a:pt x="42" y="297"/>
                  <a:pt x="35" y="297"/>
                </a:cubicBezTo>
                <a:cubicBezTo>
                  <a:pt x="27" y="297"/>
                  <a:pt x="23" y="292"/>
                  <a:pt x="23" y="284"/>
                </a:cubicBezTo>
                <a:cubicBezTo>
                  <a:pt x="23" y="88"/>
                  <a:pt x="23" y="88"/>
                  <a:pt x="23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19" y="178"/>
                  <a:pt x="16" y="182"/>
                  <a:pt x="9" y="182"/>
                </a:cubicBezTo>
                <a:cubicBezTo>
                  <a:pt x="3" y="182"/>
                  <a:pt x="0" y="178"/>
                  <a:pt x="0" y="169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1"/>
                  <a:pt x="9" y="53"/>
                  <a:pt x="25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90" y="53"/>
                  <a:pt x="98" y="61"/>
                  <a:pt x="98" y="76"/>
                </a:cubicBezTo>
                <a:lnTo>
                  <a:pt x="98" y="16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37" name="Freeform 9"/>
          <p:cNvSpPr>
            <a:spLocks noEditPoints="1"/>
          </p:cNvSpPr>
          <p:nvPr/>
        </p:nvSpPr>
        <p:spPr bwMode="auto">
          <a:xfrm>
            <a:off x="4039540" y="2282657"/>
            <a:ext cx="313165" cy="729857"/>
          </a:xfrm>
          <a:custGeom>
            <a:avLst/>
            <a:gdLst>
              <a:gd name="T0" fmla="*/ 69 w 98"/>
              <a:gd name="T1" fmla="*/ 24 h 297"/>
              <a:gd name="T2" fmla="*/ 63 w 98"/>
              <a:gd name="T3" fmla="*/ 43 h 297"/>
              <a:gd name="T4" fmla="*/ 49 w 98"/>
              <a:gd name="T5" fmla="*/ 51 h 297"/>
              <a:gd name="T6" fmla="*/ 35 w 98"/>
              <a:gd name="T7" fmla="*/ 43 h 297"/>
              <a:gd name="T8" fmla="*/ 29 w 98"/>
              <a:gd name="T9" fmla="*/ 24 h 297"/>
              <a:gd name="T10" fmla="*/ 35 w 98"/>
              <a:gd name="T11" fmla="*/ 7 h 297"/>
              <a:gd name="T12" fmla="*/ 49 w 98"/>
              <a:gd name="T13" fmla="*/ 0 h 297"/>
              <a:gd name="T14" fmla="*/ 63 w 98"/>
              <a:gd name="T15" fmla="*/ 7 h 297"/>
              <a:gd name="T16" fmla="*/ 69 w 98"/>
              <a:gd name="T17" fmla="*/ 24 h 297"/>
              <a:gd name="T18" fmla="*/ 98 w 98"/>
              <a:gd name="T19" fmla="*/ 169 h 297"/>
              <a:gd name="T20" fmla="*/ 89 w 98"/>
              <a:gd name="T21" fmla="*/ 182 h 297"/>
              <a:gd name="T22" fmla="*/ 80 w 98"/>
              <a:gd name="T23" fmla="*/ 169 h 297"/>
              <a:gd name="T24" fmla="*/ 80 w 98"/>
              <a:gd name="T25" fmla="*/ 88 h 297"/>
              <a:gd name="T26" fmla="*/ 75 w 98"/>
              <a:gd name="T27" fmla="*/ 88 h 297"/>
              <a:gd name="T28" fmla="*/ 75 w 98"/>
              <a:gd name="T29" fmla="*/ 284 h 297"/>
              <a:gd name="T30" fmla="*/ 64 w 98"/>
              <a:gd name="T31" fmla="*/ 297 h 297"/>
              <a:gd name="T32" fmla="*/ 52 w 98"/>
              <a:gd name="T33" fmla="*/ 284 h 297"/>
              <a:gd name="T34" fmla="*/ 52 w 98"/>
              <a:gd name="T35" fmla="*/ 168 h 297"/>
              <a:gd name="T36" fmla="*/ 46 w 98"/>
              <a:gd name="T37" fmla="*/ 168 h 297"/>
              <a:gd name="T38" fmla="*/ 46 w 98"/>
              <a:gd name="T39" fmla="*/ 284 h 297"/>
              <a:gd name="T40" fmla="*/ 35 w 98"/>
              <a:gd name="T41" fmla="*/ 297 h 297"/>
              <a:gd name="T42" fmla="*/ 24 w 98"/>
              <a:gd name="T43" fmla="*/ 284 h 297"/>
              <a:gd name="T44" fmla="*/ 24 w 98"/>
              <a:gd name="T45" fmla="*/ 88 h 297"/>
              <a:gd name="T46" fmla="*/ 19 w 98"/>
              <a:gd name="T47" fmla="*/ 88 h 297"/>
              <a:gd name="T48" fmla="*/ 19 w 98"/>
              <a:gd name="T49" fmla="*/ 169 h 297"/>
              <a:gd name="T50" fmla="*/ 10 w 98"/>
              <a:gd name="T51" fmla="*/ 182 h 297"/>
              <a:gd name="T52" fmla="*/ 0 w 98"/>
              <a:gd name="T53" fmla="*/ 169 h 297"/>
              <a:gd name="T54" fmla="*/ 0 w 98"/>
              <a:gd name="T55" fmla="*/ 76 h 297"/>
              <a:gd name="T56" fmla="*/ 26 w 98"/>
              <a:gd name="T57" fmla="*/ 53 h 297"/>
              <a:gd name="T58" fmla="*/ 73 w 98"/>
              <a:gd name="T59" fmla="*/ 53 h 297"/>
              <a:gd name="T60" fmla="*/ 98 w 98"/>
              <a:gd name="T61" fmla="*/ 76 h 297"/>
              <a:gd name="T62" fmla="*/ 98 w 98"/>
              <a:gd name="T63" fmla="*/ 16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" h="297">
                <a:moveTo>
                  <a:pt x="69" y="24"/>
                </a:moveTo>
                <a:cubicBezTo>
                  <a:pt x="69" y="31"/>
                  <a:pt x="67" y="37"/>
                  <a:pt x="63" y="43"/>
                </a:cubicBezTo>
                <a:cubicBezTo>
                  <a:pt x="59" y="48"/>
                  <a:pt x="55" y="51"/>
                  <a:pt x="49" y="51"/>
                </a:cubicBezTo>
                <a:cubicBezTo>
                  <a:pt x="44" y="51"/>
                  <a:pt x="39" y="48"/>
                  <a:pt x="35" y="43"/>
                </a:cubicBezTo>
                <a:cubicBezTo>
                  <a:pt x="31" y="37"/>
                  <a:pt x="29" y="31"/>
                  <a:pt x="29" y="24"/>
                </a:cubicBezTo>
                <a:cubicBezTo>
                  <a:pt x="29" y="18"/>
                  <a:pt x="31" y="12"/>
                  <a:pt x="35" y="7"/>
                </a:cubicBezTo>
                <a:cubicBezTo>
                  <a:pt x="39" y="3"/>
                  <a:pt x="44" y="0"/>
                  <a:pt x="49" y="0"/>
                </a:cubicBezTo>
                <a:cubicBezTo>
                  <a:pt x="55" y="0"/>
                  <a:pt x="59" y="3"/>
                  <a:pt x="63" y="7"/>
                </a:cubicBezTo>
                <a:cubicBezTo>
                  <a:pt x="67" y="12"/>
                  <a:pt x="69" y="18"/>
                  <a:pt x="69" y="24"/>
                </a:cubicBezTo>
                <a:close/>
                <a:moveTo>
                  <a:pt x="98" y="169"/>
                </a:moveTo>
                <a:cubicBezTo>
                  <a:pt x="98" y="178"/>
                  <a:pt x="95" y="182"/>
                  <a:pt x="89" y="182"/>
                </a:cubicBezTo>
                <a:cubicBezTo>
                  <a:pt x="83" y="182"/>
                  <a:pt x="80" y="178"/>
                  <a:pt x="80" y="169"/>
                </a:cubicBezTo>
                <a:cubicBezTo>
                  <a:pt x="80" y="88"/>
                  <a:pt x="80" y="88"/>
                  <a:pt x="80" y="88"/>
                </a:cubicBezTo>
                <a:cubicBezTo>
                  <a:pt x="75" y="88"/>
                  <a:pt x="75" y="88"/>
                  <a:pt x="75" y="88"/>
                </a:cubicBezTo>
                <a:cubicBezTo>
                  <a:pt x="75" y="284"/>
                  <a:pt x="75" y="284"/>
                  <a:pt x="75" y="284"/>
                </a:cubicBezTo>
                <a:cubicBezTo>
                  <a:pt x="75" y="292"/>
                  <a:pt x="71" y="297"/>
                  <a:pt x="64" y="297"/>
                </a:cubicBezTo>
                <a:cubicBezTo>
                  <a:pt x="56" y="297"/>
                  <a:pt x="52" y="292"/>
                  <a:pt x="52" y="284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46" y="168"/>
                  <a:pt x="46" y="168"/>
                  <a:pt x="46" y="168"/>
                </a:cubicBezTo>
                <a:cubicBezTo>
                  <a:pt x="46" y="284"/>
                  <a:pt x="46" y="284"/>
                  <a:pt x="46" y="284"/>
                </a:cubicBezTo>
                <a:cubicBezTo>
                  <a:pt x="46" y="292"/>
                  <a:pt x="43" y="297"/>
                  <a:pt x="35" y="297"/>
                </a:cubicBezTo>
                <a:cubicBezTo>
                  <a:pt x="27" y="297"/>
                  <a:pt x="24" y="292"/>
                  <a:pt x="24" y="284"/>
                </a:cubicBezTo>
                <a:cubicBezTo>
                  <a:pt x="24" y="88"/>
                  <a:pt x="24" y="88"/>
                  <a:pt x="24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19" y="178"/>
                  <a:pt x="16" y="182"/>
                  <a:pt x="10" y="182"/>
                </a:cubicBezTo>
                <a:cubicBezTo>
                  <a:pt x="3" y="182"/>
                  <a:pt x="0" y="178"/>
                  <a:pt x="0" y="169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1"/>
                  <a:pt x="9" y="53"/>
                  <a:pt x="26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90" y="53"/>
                  <a:pt x="98" y="61"/>
                  <a:pt x="98" y="76"/>
                </a:cubicBezTo>
                <a:lnTo>
                  <a:pt x="98" y="16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38" name="Freeform 10"/>
          <p:cNvSpPr>
            <a:spLocks noEditPoints="1"/>
          </p:cNvSpPr>
          <p:nvPr/>
        </p:nvSpPr>
        <p:spPr bwMode="auto">
          <a:xfrm>
            <a:off x="2338704" y="2282657"/>
            <a:ext cx="313165" cy="729857"/>
          </a:xfrm>
          <a:custGeom>
            <a:avLst/>
            <a:gdLst>
              <a:gd name="T0" fmla="*/ 69 w 98"/>
              <a:gd name="T1" fmla="*/ 24 h 297"/>
              <a:gd name="T2" fmla="*/ 63 w 98"/>
              <a:gd name="T3" fmla="*/ 43 h 297"/>
              <a:gd name="T4" fmla="*/ 48 w 98"/>
              <a:gd name="T5" fmla="*/ 51 h 297"/>
              <a:gd name="T6" fmla="*/ 34 w 98"/>
              <a:gd name="T7" fmla="*/ 43 h 297"/>
              <a:gd name="T8" fmla="*/ 28 w 98"/>
              <a:gd name="T9" fmla="*/ 24 h 297"/>
              <a:gd name="T10" fmla="*/ 34 w 98"/>
              <a:gd name="T11" fmla="*/ 7 h 297"/>
              <a:gd name="T12" fmla="*/ 48 w 98"/>
              <a:gd name="T13" fmla="*/ 0 h 297"/>
              <a:gd name="T14" fmla="*/ 63 w 98"/>
              <a:gd name="T15" fmla="*/ 7 h 297"/>
              <a:gd name="T16" fmla="*/ 69 w 98"/>
              <a:gd name="T17" fmla="*/ 24 h 297"/>
              <a:gd name="T18" fmla="*/ 98 w 98"/>
              <a:gd name="T19" fmla="*/ 169 h 297"/>
              <a:gd name="T20" fmla="*/ 88 w 98"/>
              <a:gd name="T21" fmla="*/ 182 h 297"/>
              <a:gd name="T22" fmla="*/ 79 w 98"/>
              <a:gd name="T23" fmla="*/ 169 h 297"/>
              <a:gd name="T24" fmla="*/ 79 w 98"/>
              <a:gd name="T25" fmla="*/ 88 h 297"/>
              <a:gd name="T26" fmla="*/ 74 w 98"/>
              <a:gd name="T27" fmla="*/ 88 h 297"/>
              <a:gd name="T28" fmla="*/ 74 w 98"/>
              <a:gd name="T29" fmla="*/ 284 h 297"/>
              <a:gd name="T30" fmla="*/ 63 w 98"/>
              <a:gd name="T31" fmla="*/ 297 h 297"/>
              <a:gd name="T32" fmla="*/ 52 w 98"/>
              <a:gd name="T33" fmla="*/ 284 h 297"/>
              <a:gd name="T34" fmla="*/ 52 w 98"/>
              <a:gd name="T35" fmla="*/ 168 h 297"/>
              <a:gd name="T36" fmla="*/ 46 w 98"/>
              <a:gd name="T37" fmla="*/ 168 h 297"/>
              <a:gd name="T38" fmla="*/ 46 w 98"/>
              <a:gd name="T39" fmla="*/ 284 h 297"/>
              <a:gd name="T40" fmla="*/ 34 w 98"/>
              <a:gd name="T41" fmla="*/ 297 h 297"/>
              <a:gd name="T42" fmla="*/ 23 w 98"/>
              <a:gd name="T43" fmla="*/ 284 h 297"/>
              <a:gd name="T44" fmla="*/ 23 w 98"/>
              <a:gd name="T45" fmla="*/ 88 h 297"/>
              <a:gd name="T46" fmla="*/ 18 w 98"/>
              <a:gd name="T47" fmla="*/ 88 h 297"/>
              <a:gd name="T48" fmla="*/ 18 w 98"/>
              <a:gd name="T49" fmla="*/ 169 h 297"/>
              <a:gd name="T50" fmla="*/ 9 w 98"/>
              <a:gd name="T51" fmla="*/ 182 h 297"/>
              <a:gd name="T52" fmla="*/ 0 w 98"/>
              <a:gd name="T53" fmla="*/ 169 h 297"/>
              <a:gd name="T54" fmla="*/ 0 w 98"/>
              <a:gd name="T55" fmla="*/ 76 h 297"/>
              <a:gd name="T56" fmla="*/ 25 w 98"/>
              <a:gd name="T57" fmla="*/ 53 h 297"/>
              <a:gd name="T58" fmla="*/ 72 w 98"/>
              <a:gd name="T59" fmla="*/ 53 h 297"/>
              <a:gd name="T60" fmla="*/ 98 w 98"/>
              <a:gd name="T61" fmla="*/ 76 h 297"/>
              <a:gd name="T62" fmla="*/ 98 w 98"/>
              <a:gd name="T63" fmla="*/ 16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" h="297">
                <a:moveTo>
                  <a:pt x="69" y="24"/>
                </a:moveTo>
                <a:cubicBezTo>
                  <a:pt x="69" y="31"/>
                  <a:pt x="67" y="37"/>
                  <a:pt x="63" y="43"/>
                </a:cubicBezTo>
                <a:cubicBezTo>
                  <a:pt x="59" y="48"/>
                  <a:pt x="54" y="51"/>
                  <a:pt x="48" y="51"/>
                </a:cubicBezTo>
                <a:cubicBezTo>
                  <a:pt x="43" y="51"/>
                  <a:pt x="38" y="48"/>
                  <a:pt x="34" y="43"/>
                </a:cubicBezTo>
                <a:cubicBezTo>
                  <a:pt x="30" y="37"/>
                  <a:pt x="28" y="31"/>
                  <a:pt x="28" y="24"/>
                </a:cubicBezTo>
                <a:cubicBezTo>
                  <a:pt x="28" y="18"/>
                  <a:pt x="30" y="12"/>
                  <a:pt x="34" y="7"/>
                </a:cubicBezTo>
                <a:cubicBezTo>
                  <a:pt x="38" y="3"/>
                  <a:pt x="43" y="0"/>
                  <a:pt x="48" y="0"/>
                </a:cubicBezTo>
                <a:cubicBezTo>
                  <a:pt x="54" y="0"/>
                  <a:pt x="59" y="3"/>
                  <a:pt x="63" y="7"/>
                </a:cubicBezTo>
                <a:cubicBezTo>
                  <a:pt x="67" y="12"/>
                  <a:pt x="69" y="18"/>
                  <a:pt x="69" y="24"/>
                </a:cubicBezTo>
                <a:close/>
                <a:moveTo>
                  <a:pt x="98" y="169"/>
                </a:moveTo>
                <a:cubicBezTo>
                  <a:pt x="98" y="178"/>
                  <a:pt x="95" y="182"/>
                  <a:pt x="88" y="182"/>
                </a:cubicBezTo>
                <a:cubicBezTo>
                  <a:pt x="82" y="182"/>
                  <a:pt x="79" y="178"/>
                  <a:pt x="79" y="169"/>
                </a:cubicBezTo>
                <a:cubicBezTo>
                  <a:pt x="79" y="88"/>
                  <a:pt x="79" y="88"/>
                  <a:pt x="79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284"/>
                  <a:pt x="74" y="284"/>
                  <a:pt x="74" y="284"/>
                </a:cubicBezTo>
                <a:cubicBezTo>
                  <a:pt x="74" y="292"/>
                  <a:pt x="71" y="297"/>
                  <a:pt x="63" y="297"/>
                </a:cubicBezTo>
                <a:cubicBezTo>
                  <a:pt x="55" y="297"/>
                  <a:pt x="52" y="292"/>
                  <a:pt x="52" y="284"/>
                </a:cubicBezTo>
                <a:cubicBezTo>
                  <a:pt x="52" y="168"/>
                  <a:pt x="52" y="168"/>
                  <a:pt x="52" y="168"/>
                </a:cubicBezTo>
                <a:cubicBezTo>
                  <a:pt x="46" y="168"/>
                  <a:pt x="46" y="168"/>
                  <a:pt x="46" y="168"/>
                </a:cubicBezTo>
                <a:cubicBezTo>
                  <a:pt x="46" y="284"/>
                  <a:pt x="46" y="284"/>
                  <a:pt x="46" y="284"/>
                </a:cubicBezTo>
                <a:cubicBezTo>
                  <a:pt x="46" y="292"/>
                  <a:pt x="42" y="297"/>
                  <a:pt x="34" y="297"/>
                </a:cubicBezTo>
                <a:cubicBezTo>
                  <a:pt x="27" y="297"/>
                  <a:pt x="23" y="292"/>
                  <a:pt x="23" y="284"/>
                </a:cubicBezTo>
                <a:cubicBezTo>
                  <a:pt x="23" y="88"/>
                  <a:pt x="23" y="88"/>
                  <a:pt x="23" y="88"/>
                </a:cubicBezTo>
                <a:cubicBezTo>
                  <a:pt x="18" y="88"/>
                  <a:pt x="18" y="88"/>
                  <a:pt x="18" y="88"/>
                </a:cubicBezTo>
                <a:cubicBezTo>
                  <a:pt x="18" y="169"/>
                  <a:pt x="18" y="169"/>
                  <a:pt x="18" y="169"/>
                </a:cubicBezTo>
                <a:cubicBezTo>
                  <a:pt x="18" y="178"/>
                  <a:pt x="15" y="182"/>
                  <a:pt x="9" y="182"/>
                </a:cubicBezTo>
                <a:cubicBezTo>
                  <a:pt x="3" y="182"/>
                  <a:pt x="0" y="178"/>
                  <a:pt x="0" y="169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1"/>
                  <a:pt x="8" y="53"/>
                  <a:pt x="25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89" y="53"/>
                  <a:pt x="98" y="61"/>
                  <a:pt x="98" y="76"/>
                </a:cubicBezTo>
                <a:lnTo>
                  <a:pt x="98" y="16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39" name="Freeform 11"/>
          <p:cNvSpPr>
            <a:spLocks noEditPoints="1"/>
          </p:cNvSpPr>
          <p:nvPr/>
        </p:nvSpPr>
        <p:spPr bwMode="auto">
          <a:xfrm>
            <a:off x="2891896" y="1901012"/>
            <a:ext cx="261995" cy="610568"/>
          </a:xfrm>
          <a:custGeom>
            <a:avLst/>
            <a:gdLst>
              <a:gd name="T0" fmla="*/ 57 w 82"/>
              <a:gd name="T1" fmla="*/ 20 h 249"/>
              <a:gd name="T2" fmla="*/ 52 w 82"/>
              <a:gd name="T3" fmla="*/ 36 h 249"/>
              <a:gd name="T4" fmla="*/ 40 w 82"/>
              <a:gd name="T5" fmla="*/ 42 h 249"/>
              <a:gd name="T6" fmla="*/ 29 w 82"/>
              <a:gd name="T7" fmla="*/ 36 h 249"/>
              <a:gd name="T8" fmla="*/ 24 w 82"/>
              <a:gd name="T9" fmla="*/ 20 h 249"/>
              <a:gd name="T10" fmla="*/ 28 w 82"/>
              <a:gd name="T11" fmla="*/ 6 h 249"/>
              <a:gd name="T12" fmla="*/ 40 w 82"/>
              <a:gd name="T13" fmla="*/ 0 h 249"/>
              <a:gd name="T14" fmla="*/ 52 w 82"/>
              <a:gd name="T15" fmla="*/ 6 h 249"/>
              <a:gd name="T16" fmla="*/ 57 w 82"/>
              <a:gd name="T17" fmla="*/ 20 h 249"/>
              <a:gd name="T18" fmla="*/ 82 w 82"/>
              <a:gd name="T19" fmla="*/ 142 h 249"/>
              <a:gd name="T20" fmla="*/ 74 w 82"/>
              <a:gd name="T21" fmla="*/ 152 h 249"/>
              <a:gd name="T22" fmla="*/ 66 w 82"/>
              <a:gd name="T23" fmla="*/ 142 h 249"/>
              <a:gd name="T24" fmla="*/ 66 w 82"/>
              <a:gd name="T25" fmla="*/ 74 h 249"/>
              <a:gd name="T26" fmla="*/ 62 w 82"/>
              <a:gd name="T27" fmla="*/ 74 h 249"/>
              <a:gd name="T28" fmla="*/ 62 w 82"/>
              <a:gd name="T29" fmla="*/ 239 h 249"/>
              <a:gd name="T30" fmla="*/ 53 w 82"/>
              <a:gd name="T31" fmla="*/ 249 h 249"/>
              <a:gd name="T32" fmla="*/ 43 w 82"/>
              <a:gd name="T33" fmla="*/ 239 h 249"/>
              <a:gd name="T34" fmla="*/ 43 w 82"/>
              <a:gd name="T35" fmla="*/ 141 h 249"/>
              <a:gd name="T36" fmla="*/ 38 w 82"/>
              <a:gd name="T37" fmla="*/ 141 h 249"/>
              <a:gd name="T38" fmla="*/ 38 w 82"/>
              <a:gd name="T39" fmla="*/ 239 h 249"/>
              <a:gd name="T40" fmla="*/ 29 w 82"/>
              <a:gd name="T41" fmla="*/ 249 h 249"/>
              <a:gd name="T42" fmla="*/ 19 w 82"/>
              <a:gd name="T43" fmla="*/ 239 h 249"/>
              <a:gd name="T44" fmla="*/ 19 w 82"/>
              <a:gd name="T45" fmla="*/ 74 h 249"/>
              <a:gd name="T46" fmla="*/ 15 w 82"/>
              <a:gd name="T47" fmla="*/ 74 h 249"/>
              <a:gd name="T48" fmla="*/ 15 w 82"/>
              <a:gd name="T49" fmla="*/ 142 h 249"/>
              <a:gd name="T50" fmla="*/ 7 w 82"/>
              <a:gd name="T51" fmla="*/ 152 h 249"/>
              <a:gd name="T52" fmla="*/ 0 w 82"/>
              <a:gd name="T53" fmla="*/ 142 h 249"/>
              <a:gd name="T54" fmla="*/ 0 w 82"/>
              <a:gd name="T55" fmla="*/ 64 h 249"/>
              <a:gd name="T56" fmla="*/ 21 w 82"/>
              <a:gd name="T57" fmla="*/ 45 h 249"/>
              <a:gd name="T58" fmla="*/ 61 w 82"/>
              <a:gd name="T59" fmla="*/ 45 h 249"/>
              <a:gd name="T60" fmla="*/ 82 w 82"/>
              <a:gd name="T61" fmla="*/ 64 h 249"/>
              <a:gd name="T62" fmla="*/ 82 w 82"/>
              <a:gd name="T63" fmla="*/ 142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249">
                <a:moveTo>
                  <a:pt x="57" y="20"/>
                </a:moveTo>
                <a:cubicBezTo>
                  <a:pt x="57" y="26"/>
                  <a:pt x="56" y="31"/>
                  <a:pt x="52" y="36"/>
                </a:cubicBezTo>
                <a:cubicBezTo>
                  <a:pt x="49" y="40"/>
                  <a:pt x="45" y="42"/>
                  <a:pt x="40" y="42"/>
                </a:cubicBezTo>
                <a:cubicBezTo>
                  <a:pt x="36" y="42"/>
                  <a:pt x="32" y="40"/>
                  <a:pt x="29" y="36"/>
                </a:cubicBezTo>
                <a:cubicBezTo>
                  <a:pt x="25" y="31"/>
                  <a:pt x="24" y="26"/>
                  <a:pt x="24" y="20"/>
                </a:cubicBezTo>
                <a:cubicBezTo>
                  <a:pt x="24" y="15"/>
                  <a:pt x="25" y="10"/>
                  <a:pt x="28" y="6"/>
                </a:cubicBezTo>
                <a:cubicBezTo>
                  <a:pt x="32" y="2"/>
                  <a:pt x="36" y="0"/>
                  <a:pt x="40" y="0"/>
                </a:cubicBezTo>
                <a:cubicBezTo>
                  <a:pt x="45" y="0"/>
                  <a:pt x="49" y="2"/>
                  <a:pt x="52" y="6"/>
                </a:cubicBezTo>
                <a:cubicBezTo>
                  <a:pt x="56" y="10"/>
                  <a:pt x="57" y="15"/>
                  <a:pt x="57" y="20"/>
                </a:cubicBezTo>
                <a:close/>
                <a:moveTo>
                  <a:pt x="82" y="142"/>
                </a:moveTo>
                <a:cubicBezTo>
                  <a:pt x="82" y="149"/>
                  <a:pt x="79" y="152"/>
                  <a:pt x="74" y="152"/>
                </a:cubicBezTo>
                <a:cubicBezTo>
                  <a:pt x="69" y="152"/>
                  <a:pt x="66" y="149"/>
                  <a:pt x="66" y="142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239"/>
                  <a:pt x="62" y="239"/>
                  <a:pt x="62" y="239"/>
                </a:cubicBezTo>
                <a:cubicBezTo>
                  <a:pt x="62" y="245"/>
                  <a:pt x="59" y="249"/>
                  <a:pt x="53" y="249"/>
                </a:cubicBezTo>
                <a:cubicBezTo>
                  <a:pt x="46" y="249"/>
                  <a:pt x="43" y="245"/>
                  <a:pt x="43" y="239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8" y="239"/>
                  <a:pt x="38" y="239"/>
                  <a:pt x="38" y="239"/>
                </a:cubicBezTo>
                <a:cubicBezTo>
                  <a:pt x="38" y="245"/>
                  <a:pt x="35" y="249"/>
                  <a:pt x="29" y="249"/>
                </a:cubicBezTo>
                <a:cubicBezTo>
                  <a:pt x="22" y="249"/>
                  <a:pt x="19" y="245"/>
                  <a:pt x="19" y="239"/>
                </a:cubicBezTo>
                <a:cubicBezTo>
                  <a:pt x="19" y="74"/>
                  <a:pt x="19" y="74"/>
                  <a:pt x="19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142"/>
                  <a:pt x="15" y="142"/>
                  <a:pt x="15" y="142"/>
                </a:cubicBezTo>
                <a:cubicBezTo>
                  <a:pt x="15" y="149"/>
                  <a:pt x="13" y="152"/>
                  <a:pt x="7" y="152"/>
                </a:cubicBezTo>
                <a:cubicBezTo>
                  <a:pt x="2" y="152"/>
                  <a:pt x="0" y="149"/>
                  <a:pt x="0" y="14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1"/>
                  <a:pt x="7" y="45"/>
                  <a:pt x="21" y="45"/>
                </a:cubicBezTo>
                <a:cubicBezTo>
                  <a:pt x="61" y="45"/>
                  <a:pt x="61" y="45"/>
                  <a:pt x="61" y="45"/>
                </a:cubicBezTo>
                <a:cubicBezTo>
                  <a:pt x="75" y="45"/>
                  <a:pt x="82" y="51"/>
                  <a:pt x="82" y="64"/>
                </a:cubicBezTo>
                <a:lnTo>
                  <a:pt x="82" y="14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40" name="Freeform 12"/>
          <p:cNvSpPr>
            <a:spLocks noEditPoints="1"/>
          </p:cNvSpPr>
          <p:nvPr/>
        </p:nvSpPr>
        <p:spPr bwMode="auto">
          <a:xfrm>
            <a:off x="3617612" y="1901012"/>
            <a:ext cx="261995" cy="610568"/>
          </a:xfrm>
          <a:custGeom>
            <a:avLst/>
            <a:gdLst>
              <a:gd name="T0" fmla="*/ 57 w 82"/>
              <a:gd name="T1" fmla="*/ 20 h 249"/>
              <a:gd name="T2" fmla="*/ 52 w 82"/>
              <a:gd name="T3" fmla="*/ 36 h 249"/>
              <a:gd name="T4" fmla="*/ 40 w 82"/>
              <a:gd name="T5" fmla="*/ 42 h 249"/>
              <a:gd name="T6" fmla="*/ 29 w 82"/>
              <a:gd name="T7" fmla="*/ 36 h 249"/>
              <a:gd name="T8" fmla="*/ 24 w 82"/>
              <a:gd name="T9" fmla="*/ 20 h 249"/>
              <a:gd name="T10" fmla="*/ 28 w 82"/>
              <a:gd name="T11" fmla="*/ 6 h 249"/>
              <a:gd name="T12" fmla="*/ 40 w 82"/>
              <a:gd name="T13" fmla="*/ 0 h 249"/>
              <a:gd name="T14" fmla="*/ 52 w 82"/>
              <a:gd name="T15" fmla="*/ 6 h 249"/>
              <a:gd name="T16" fmla="*/ 57 w 82"/>
              <a:gd name="T17" fmla="*/ 20 h 249"/>
              <a:gd name="T18" fmla="*/ 82 w 82"/>
              <a:gd name="T19" fmla="*/ 142 h 249"/>
              <a:gd name="T20" fmla="*/ 74 w 82"/>
              <a:gd name="T21" fmla="*/ 152 h 249"/>
              <a:gd name="T22" fmla="*/ 66 w 82"/>
              <a:gd name="T23" fmla="*/ 142 h 249"/>
              <a:gd name="T24" fmla="*/ 66 w 82"/>
              <a:gd name="T25" fmla="*/ 74 h 249"/>
              <a:gd name="T26" fmla="*/ 62 w 82"/>
              <a:gd name="T27" fmla="*/ 74 h 249"/>
              <a:gd name="T28" fmla="*/ 62 w 82"/>
              <a:gd name="T29" fmla="*/ 239 h 249"/>
              <a:gd name="T30" fmla="*/ 53 w 82"/>
              <a:gd name="T31" fmla="*/ 249 h 249"/>
              <a:gd name="T32" fmla="*/ 43 w 82"/>
              <a:gd name="T33" fmla="*/ 239 h 249"/>
              <a:gd name="T34" fmla="*/ 43 w 82"/>
              <a:gd name="T35" fmla="*/ 141 h 249"/>
              <a:gd name="T36" fmla="*/ 38 w 82"/>
              <a:gd name="T37" fmla="*/ 141 h 249"/>
              <a:gd name="T38" fmla="*/ 38 w 82"/>
              <a:gd name="T39" fmla="*/ 239 h 249"/>
              <a:gd name="T40" fmla="*/ 29 w 82"/>
              <a:gd name="T41" fmla="*/ 249 h 249"/>
              <a:gd name="T42" fmla="*/ 19 w 82"/>
              <a:gd name="T43" fmla="*/ 239 h 249"/>
              <a:gd name="T44" fmla="*/ 19 w 82"/>
              <a:gd name="T45" fmla="*/ 74 h 249"/>
              <a:gd name="T46" fmla="*/ 15 w 82"/>
              <a:gd name="T47" fmla="*/ 74 h 249"/>
              <a:gd name="T48" fmla="*/ 15 w 82"/>
              <a:gd name="T49" fmla="*/ 142 h 249"/>
              <a:gd name="T50" fmla="*/ 7 w 82"/>
              <a:gd name="T51" fmla="*/ 152 h 249"/>
              <a:gd name="T52" fmla="*/ 0 w 82"/>
              <a:gd name="T53" fmla="*/ 142 h 249"/>
              <a:gd name="T54" fmla="*/ 0 w 82"/>
              <a:gd name="T55" fmla="*/ 64 h 249"/>
              <a:gd name="T56" fmla="*/ 21 w 82"/>
              <a:gd name="T57" fmla="*/ 45 h 249"/>
              <a:gd name="T58" fmla="*/ 60 w 82"/>
              <a:gd name="T59" fmla="*/ 45 h 249"/>
              <a:gd name="T60" fmla="*/ 82 w 82"/>
              <a:gd name="T61" fmla="*/ 64 h 249"/>
              <a:gd name="T62" fmla="*/ 82 w 82"/>
              <a:gd name="T63" fmla="*/ 142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249">
                <a:moveTo>
                  <a:pt x="57" y="20"/>
                </a:moveTo>
                <a:cubicBezTo>
                  <a:pt x="57" y="26"/>
                  <a:pt x="56" y="31"/>
                  <a:pt x="52" y="36"/>
                </a:cubicBezTo>
                <a:cubicBezTo>
                  <a:pt x="49" y="40"/>
                  <a:pt x="45" y="42"/>
                  <a:pt x="40" y="42"/>
                </a:cubicBezTo>
                <a:cubicBezTo>
                  <a:pt x="36" y="42"/>
                  <a:pt x="32" y="40"/>
                  <a:pt x="29" y="36"/>
                </a:cubicBezTo>
                <a:cubicBezTo>
                  <a:pt x="25" y="31"/>
                  <a:pt x="24" y="26"/>
                  <a:pt x="24" y="20"/>
                </a:cubicBezTo>
                <a:cubicBezTo>
                  <a:pt x="24" y="15"/>
                  <a:pt x="25" y="10"/>
                  <a:pt x="28" y="6"/>
                </a:cubicBezTo>
                <a:cubicBezTo>
                  <a:pt x="32" y="2"/>
                  <a:pt x="36" y="0"/>
                  <a:pt x="40" y="0"/>
                </a:cubicBezTo>
                <a:cubicBezTo>
                  <a:pt x="45" y="0"/>
                  <a:pt x="49" y="2"/>
                  <a:pt x="52" y="6"/>
                </a:cubicBezTo>
                <a:cubicBezTo>
                  <a:pt x="56" y="10"/>
                  <a:pt x="57" y="15"/>
                  <a:pt x="57" y="20"/>
                </a:cubicBezTo>
                <a:close/>
                <a:moveTo>
                  <a:pt x="82" y="142"/>
                </a:moveTo>
                <a:cubicBezTo>
                  <a:pt x="82" y="149"/>
                  <a:pt x="79" y="152"/>
                  <a:pt x="74" y="152"/>
                </a:cubicBezTo>
                <a:cubicBezTo>
                  <a:pt x="69" y="152"/>
                  <a:pt x="66" y="149"/>
                  <a:pt x="66" y="142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239"/>
                  <a:pt x="62" y="239"/>
                  <a:pt x="62" y="239"/>
                </a:cubicBezTo>
                <a:cubicBezTo>
                  <a:pt x="62" y="245"/>
                  <a:pt x="59" y="249"/>
                  <a:pt x="53" y="249"/>
                </a:cubicBezTo>
                <a:cubicBezTo>
                  <a:pt x="46" y="249"/>
                  <a:pt x="43" y="245"/>
                  <a:pt x="43" y="239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8" y="239"/>
                  <a:pt x="38" y="239"/>
                  <a:pt x="38" y="239"/>
                </a:cubicBezTo>
                <a:cubicBezTo>
                  <a:pt x="38" y="245"/>
                  <a:pt x="35" y="249"/>
                  <a:pt x="29" y="249"/>
                </a:cubicBezTo>
                <a:cubicBezTo>
                  <a:pt x="22" y="249"/>
                  <a:pt x="19" y="245"/>
                  <a:pt x="19" y="239"/>
                </a:cubicBezTo>
                <a:cubicBezTo>
                  <a:pt x="19" y="74"/>
                  <a:pt x="19" y="74"/>
                  <a:pt x="19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142"/>
                  <a:pt x="15" y="142"/>
                  <a:pt x="15" y="142"/>
                </a:cubicBezTo>
                <a:cubicBezTo>
                  <a:pt x="15" y="149"/>
                  <a:pt x="12" y="152"/>
                  <a:pt x="7" y="152"/>
                </a:cubicBezTo>
                <a:cubicBezTo>
                  <a:pt x="2" y="152"/>
                  <a:pt x="0" y="149"/>
                  <a:pt x="0" y="14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1"/>
                  <a:pt x="7" y="45"/>
                  <a:pt x="21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75" y="45"/>
                  <a:pt x="82" y="51"/>
                  <a:pt x="82" y="64"/>
                </a:cubicBezTo>
                <a:lnTo>
                  <a:pt x="82" y="14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41" name="Freeform 13"/>
          <p:cNvSpPr>
            <a:spLocks noEditPoints="1"/>
          </p:cNvSpPr>
          <p:nvPr/>
        </p:nvSpPr>
        <p:spPr bwMode="auto">
          <a:xfrm>
            <a:off x="2034916" y="1901012"/>
            <a:ext cx="264041" cy="610568"/>
          </a:xfrm>
          <a:custGeom>
            <a:avLst/>
            <a:gdLst>
              <a:gd name="T0" fmla="*/ 58 w 82"/>
              <a:gd name="T1" fmla="*/ 20 h 249"/>
              <a:gd name="T2" fmla="*/ 53 w 82"/>
              <a:gd name="T3" fmla="*/ 36 h 249"/>
              <a:gd name="T4" fmla="*/ 41 w 82"/>
              <a:gd name="T5" fmla="*/ 42 h 249"/>
              <a:gd name="T6" fmla="*/ 29 w 82"/>
              <a:gd name="T7" fmla="*/ 36 h 249"/>
              <a:gd name="T8" fmla="*/ 24 w 82"/>
              <a:gd name="T9" fmla="*/ 20 h 249"/>
              <a:gd name="T10" fmla="*/ 29 w 82"/>
              <a:gd name="T11" fmla="*/ 6 h 249"/>
              <a:gd name="T12" fmla="*/ 41 w 82"/>
              <a:gd name="T13" fmla="*/ 0 h 249"/>
              <a:gd name="T14" fmla="*/ 53 w 82"/>
              <a:gd name="T15" fmla="*/ 6 h 249"/>
              <a:gd name="T16" fmla="*/ 58 w 82"/>
              <a:gd name="T17" fmla="*/ 20 h 249"/>
              <a:gd name="T18" fmla="*/ 82 w 82"/>
              <a:gd name="T19" fmla="*/ 142 h 249"/>
              <a:gd name="T20" fmla="*/ 75 w 82"/>
              <a:gd name="T21" fmla="*/ 152 h 249"/>
              <a:gd name="T22" fmla="*/ 67 w 82"/>
              <a:gd name="T23" fmla="*/ 142 h 249"/>
              <a:gd name="T24" fmla="*/ 67 w 82"/>
              <a:gd name="T25" fmla="*/ 74 h 249"/>
              <a:gd name="T26" fmla="*/ 63 w 82"/>
              <a:gd name="T27" fmla="*/ 74 h 249"/>
              <a:gd name="T28" fmla="*/ 63 w 82"/>
              <a:gd name="T29" fmla="*/ 239 h 249"/>
              <a:gd name="T30" fmla="*/ 53 w 82"/>
              <a:gd name="T31" fmla="*/ 249 h 249"/>
              <a:gd name="T32" fmla="*/ 44 w 82"/>
              <a:gd name="T33" fmla="*/ 239 h 249"/>
              <a:gd name="T34" fmla="*/ 44 w 82"/>
              <a:gd name="T35" fmla="*/ 141 h 249"/>
              <a:gd name="T36" fmla="*/ 39 w 82"/>
              <a:gd name="T37" fmla="*/ 141 h 249"/>
              <a:gd name="T38" fmla="*/ 39 w 82"/>
              <a:gd name="T39" fmla="*/ 239 h 249"/>
              <a:gd name="T40" fmla="*/ 29 w 82"/>
              <a:gd name="T41" fmla="*/ 249 h 249"/>
              <a:gd name="T42" fmla="*/ 20 w 82"/>
              <a:gd name="T43" fmla="*/ 239 h 249"/>
              <a:gd name="T44" fmla="*/ 20 w 82"/>
              <a:gd name="T45" fmla="*/ 74 h 249"/>
              <a:gd name="T46" fmla="*/ 16 w 82"/>
              <a:gd name="T47" fmla="*/ 74 h 249"/>
              <a:gd name="T48" fmla="*/ 16 w 82"/>
              <a:gd name="T49" fmla="*/ 142 h 249"/>
              <a:gd name="T50" fmla="*/ 8 w 82"/>
              <a:gd name="T51" fmla="*/ 152 h 249"/>
              <a:gd name="T52" fmla="*/ 0 w 82"/>
              <a:gd name="T53" fmla="*/ 142 h 249"/>
              <a:gd name="T54" fmla="*/ 0 w 82"/>
              <a:gd name="T55" fmla="*/ 64 h 249"/>
              <a:gd name="T56" fmla="*/ 22 w 82"/>
              <a:gd name="T57" fmla="*/ 45 h 249"/>
              <a:gd name="T58" fmla="*/ 61 w 82"/>
              <a:gd name="T59" fmla="*/ 45 h 249"/>
              <a:gd name="T60" fmla="*/ 82 w 82"/>
              <a:gd name="T61" fmla="*/ 64 h 249"/>
              <a:gd name="T62" fmla="*/ 82 w 82"/>
              <a:gd name="T63" fmla="*/ 142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249">
                <a:moveTo>
                  <a:pt x="58" y="20"/>
                </a:moveTo>
                <a:cubicBezTo>
                  <a:pt x="58" y="26"/>
                  <a:pt x="56" y="31"/>
                  <a:pt x="53" y="36"/>
                </a:cubicBezTo>
                <a:cubicBezTo>
                  <a:pt x="50" y="40"/>
                  <a:pt x="46" y="42"/>
                  <a:pt x="41" y="42"/>
                </a:cubicBezTo>
                <a:cubicBezTo>
                  <a:pt x="36" y="42"/>
                  <a:pt x="32" y="40"/>
                  <a:pt x="29" y="36"/>
                </a:cubicBezTo>
                <a:cubicBezTo>
                  <a:pt x="26" y="31"/>
                  <a:pt x="24" y="26"/>
                  <a:pt x="24" y="20"/>
                </a:cubicBezTo>
                <a:cubicBezTo>
                  <a:pt x="24" y="15"/>
                  <a:pt x="26" y="10"/>
                  <a:pt x="29" y="6"/>
                </a:cubicBezTo>
                <a:cubicBezTo>
                  <a:pt x="32" y="2"/>
                  <a:pt x="36" y="0"/>
                  <a:pt x="41" y="0"/>
                </a:cubicBezTo>
                <a:cubicBezTo>
                  <a:pt x="46" y="0"/>
                  <a:pt x="50" y="2"/>
                  <a:pt x="53" y="6"/>
                </a:cubicBezTo>
                <a:cubicBezTo>
                  <a:pt x="56" y="10"/>
                  <a:pt x="58" y="15"/>
                  <a:pt x="58" y="20"/>
                </a:cubicBezTo>
                <a:close/>
                <a:moveTo>
                  <a:pt x="82" y="142"/>
                </a:moveTo>
                <a:cubicBezTo>
                  <a:pt x="82" y="149"/>
                  <a:pt x="80" y="152"/>
                  <a:pt x="75" y="152"/>
                </a:cubicBezTo>
                <a:cubicBezTo>
                  <a:pt x="69" y="152"/>
                  <a:pt x="67" y="149"/>
                  <a:pt x="67" y="142"/>
                </a:cubicBezTo>
                <a:cubicBezTo>
                  <a:pt x="67" y="74"/>
                  <a:pt x="67" y="74"/>
                  <a:pt x="67" y="74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3" y="245"/>
                  <a:pt x="60" y="249"/>
                  <a:pt x="53" y="249"/>
                </a:cubicBezTo>
                <a:cubicBezTo>
                  <a:pt x="47" y="249"/>
                  <a:pt x="44" y="245"/>
                  <a:pt x="44" y="239"/>
                </a:cubicBezTo>
                <a:cubicBezTo>
                  <a:pt x="44" y="141"/>
                  <a:pt x="44" y="141"/>
                  <a:pt x="44" y="141"/>
                </a:cubicBezTo>
                <a:cubicBezTo>
                  <a:pt x="39" y="141"/>
                  <a:pt x="39" y="141"/>
                  <a:pt x="39" y="141"/>
                </a:cubicBezTo>
                <a:cubicBezTo>
                  <a:pt x="39" y="239"/>
                  <a:pt x="39" y="239"/>
                  <a:pt x="39" y="239"/>
                </a:cubicBezTo>
                <a:cubicBezTo>
                  <a:pt x="39" y="245"/>
                  <a:pt x="36" y="249"/>
                  <a:pt x="29" y="249"/>
                </a:cubicBezTo>
                <a:cubicBezTo>
                  <a:pt x="23" y="249"/>
                  <a:pt x="20" y="245"/>
                  <a:pt x="20" y="239"/>
                </a:cubicBezTo>
                <a:cubicBezTo>
                  <a:pt x="20" y="74"/>
                  <a:pt x="20" y="74"/>
                  <a:pt x="20" y="74"/>
                </a:cubicBezTo>
                <a:cubicBezTo>
                  <a:pt x="16" y="74"/>
                  <a:pt x="16" y="74"/>
                  <a:pt x="16" y="74"/>
                </a:cubicBezTo>
                <a:cubicBezTo>
                  <a:pt x="16" y="142"/>
                  <a:pt x="16" y="142"/>
                  <a:pt x="16" y="142"/>
                </a:cubicBezTo>
                <a:cubicBezTo>
                  <a:pt x="16" y="149"/>
                  <a:pt x="13" y="152"/>
                  <a:pt x="8" y="152"/>
                </a:cubicBezTo>
                <a:cubicBezTo>
                  <a:pt x="3" y="152"/>
                  <a:pt x="0" y="149"/>
                  <a:pt x="0" y="14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1"/>
                  <a:pt x="7" y="45"/>
                  <a:pt x="22" y="45"/>
                </a:cubicBezTo>
                <a:cubicBezTo>
                  <a:pt x="61" y="45"/>
                  <a:pt x="61" y="45"/>
                  <a:pt x="61" y="45"/>
                </a:cubicBezTo>
                <a:cubicBezTo>
                  <a:pt x="75" y="45"/>
                  <a:pt x="82" y="51"/>
                  <a:pt x="82" y="64"/>
                </a:cubicBezTo>
                <a:lnTo>
                  <a:pt x="82" y="1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42" name="Freeform 14"/>
          <p:cNvSpPr>
            <a:spLocks noEditPoints="1"/>
          </p:cNvSpPr>
          <p:nvPr/>
        </p:nvSpPr>
        <p:spPr bwMode="auto">
          <a:xfrm>
            <a:off x="4352704" y="1901012"/>
            <a:ext cx="261995" cy="610568"/>
          </a:xfrm>
          <a:custGeom>
            <a:avLst/>
            <a:gdLst>
              <a:gd name="T0" fmla="*/ 57 w 82"/>
              <a:gd name="T1" fmla="*/ 20 h 249"/>
              <a:gd name="T2" fmla="*/ 52 w 82"/>
              <a:gd name="T3" fmla="*/ 36 h 249"/>
              <a:gd name="T4" fmla="*/ 40 w 82"/>
              <a:gd name="T5" fmla="*/ 42 h 249"/>
              <a:gd name="T6" fmla="*/ 29 w 82"/>
              <a:gd name="T7" fmla="*/ 36 h 249"/>
              <a:gd name="T8" fmla="*/ 24 w 82"/>
              <a:gd name="T9" fmla="*/ 20 h 249"/>
              <a:gd name="T10" fmla="*/ 28 w 82"/>
              <a:gd name="T11" fmla="*/ 6 h 249"/>
              <a:gd name="T12" fmla="*/ 40 w 82"/>
              <a:gd name="T13" fmla="*/ 0 h 249"/>
              <a:gd name="T14" fmla="*/ 52 w 82"/>
              <a:gd name="T15" fmla="*/ 6 h 249"/>
              <a:gd name="T16" fmla="*/ 57 w 82"/>
              <a:gd name="T17" fmla="*/ 20 h 249"/>
              <a:gd name="T18" fmla="*/ 82 w 82"/>
              <a:gd name="T19" fmla="*/ 142 h 249"/>
              <a:gd name="T20" fmla="*/ 74 w 82"/>
              <a:gd name="T21" fmla="*/ 152 h 249"/>
              <a:gd name="T22" fmla="*/ 66 w 82"/>
              <a:gd name="T23" fmla="*/ 142 h 249"/>
              <a:gd name="T24" fmla="*/ 66 w 82"/>
              <a:gd name="T25" fmla="*/ 74 h 249"/>
              <a:gd name="T26" fmla="*/ 62 w 82"/>
              <a:gd name="T27" fmla="*/ 74 h 249"/>
              <a:gd name="T28" fmla="*/ 62 w 82"/>
              <a:gd name="T29" fmla="*/ 239 h 249"/>
              <a:gd name="T30" fmla="*/ 53 w 82"/>
              <a:gd name="T31" fmla="*/ 249 h 249"/>
              <a:gd name="T32" fmla="*/ 43 w 82"/>
              <a:gd name="T33" fmla="*/ 239 h 249"/>
              <a:gd name="T34" fmla="*/ 43 w 82"/>
              <a:gd name="T35" fmla="*/ 141 h 249"/>
              <a:gd name="T36" fmla="*/ 38 w 82"/>
              <a:gd name="T37" fmla="*/ 141 h 249"/>
              <a:gd name="T38" fmla="*/ 38 w 82"/>
              <a:gd name="T39" fmla="*/ 239 h 249"/>
              <a:gd name="T40" fmla="*/ 29 w 82"/>
              <a:gd name="T41" fmla="*/ 249 h 249"/>
              <a:gd name="T42" fmla="*/ 19 w 82"/>
              <a:gd name="T43" fmla="*/ 239 h 249"/>
              <a:gd name="T44" fmla="*/ 19 w 82"/>
              <a:gd name="T45" fmla="*/ 74 h 249"/>
              <a:gd name="T46" fmla="*/ 15 w 82"/>
              <a:gd name="T47" fmla="*/ 74 h 249"/>
              <a:gd name="T48" fmla="*/ 15 w 82"/>
              <a:gd name="T49" fmla="*/ 142 h 249"/>
              <a:gd name="T50" fmla="*/ 7 w 82"/>
              <a:gd name="T51" fmla="*/ 152 h 249"/>
              <a:gd name="T52" fmla="*/ 0 w 82"/>
              <a:gd name="T53" fmla="*/ 142 h 249"/>
              <a:gd name="T54" fmla="*/ 0 w 82"/>
              <a:gd name="T55" fmla="*/ 64 h 249"/>
              <a:gd name="T56" fmla="*/ 21 w 82"/>
              <a:gd name="T57" fmla="*/ 45 h 249"/>
              <a:gd name="T58" fmla="*/ 61 w 82"/>
              <a:gd name="T59" fmla="*/ 45 h 249"/>
              <a:gd name="T60" fmla="*/ 82 w 82"/>
              <a:gd name="T61" fmla="*/ 64 h 249"/>
              <a:gd name="T62" fmla="*/ 82 w 82"/>
              <a:gd name="T63" fmla="*/ 142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249">
                <a:moveTo>
                  <a:pt x="57" y="20"/>
                </a:moveTo>
                <a:cubicBezTo>
                  <a:pt x="57" y="26"/>
                  <a:pt x="56" y="31"/>
                  <a:pt x="52" y="36"/>
                </a:cubicBezTo>
                <a:cubicBezTo>
                  <a:pt x="49" y="40"/>
                  <a:pt x="45" y="42"/>
                  <a:pt x="40" y="42"/>
                </a:cubicBezTo>
                <a:cubicBezTo>
                  <a:pt x="36" y="42"/>
                  <a:pt x="32" y="40"/>
                  <a:pt x="29" y="36"/>
                </a:cubicBezTo>
                <a:cubicBezTo>
                  <a:pt x="25" y="31"/>
                  <a:pt x="24" y="26"/>
                  <a:pt x="24" y="20"/>
                </a:cubicBezTo>
                <a:cubicBezTo>
                  <a:pt x="24" y="15"/>
                  <a:pt x="25" y="10"/>
                  <a:pt x="28" y="6"/>
                </a:cubicBezTo>
                <a:cubicBezTo>
                  <a:pt x="32" y="2"/>
                  <a:pt x="36" y="0"/>
                  <a:pt x="40" y="0"/>
                </a:cubicBezTo>
                <a:cubicBezTo>
                  <a:pt x="45" y="0"/>
                  <a:pt x="49" y="2"/>
                  <a:pt x="52" y="6"/>
                </a:cubicBezTo>
                <a:cubicBezTo>
                  <a:pt x="56" y="10"/>
                  <a:pt x="57" y="15"/>
                  <a:pt x="57" y="20"/>
                </a:cubicBezTo>
                <a:close/>
                <a:moveTo>
                  <a:pt x="82" y="142"/>
                </a:moveTo>
                <a:cubicBezTo>
                  <a:pt x="82" y="149"/>
                  <a:pt x="79" y="152"/>
                  <a:pt x="74" y="152"/>
                </a:cubicBezTo>
                <a:cubicBezTo>
                  <a:pt x="69" y="152"/>
                  <a:pt x="66" y="149"/>
                  <a:pt x="66" y="142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239"/>
                  <a:pt x="62" y="239"/>
                  <a:pt x="62" y="239"/>
                </a:cubicBezTo>
                <a:cubicBezTo>
                  <a:pt x="62" y="245"/>
                  <a:pt x="59" y="249"/>
                  <a:pt x="53" y="249"/>
                </a:cubicBezTo>
                <a:cubicBezTo>
                  <a:pt x="46" y="249"/>
                  <a:pt x="43" y="245"/>
                  <a:pt x="43" y="239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8" y="239"/>
                  <a:pt x="38" y="239"/>
                  <a:pt x="38" y="239"/>
                </a:cubicBezTo>
                <a:cubicBezTo>
                  <a:pt x="38" y="245"/>
                  <a:pt x="35" y="249"/>
                  <a:pt x="29" y="249"/>
                </a:cubicBezTo>
                <a:cubicBezTo>
                  <a:pt x="22" y="249"/>
                  <a:pt x="19" y="245"/>
                  <a:pt x="19" y="239"/>
                </a:cubicBezTo>
                <a:cubicBezTo>
                  <a:pt x="19" y="74"/>
                  <a:pt x="19" y="74"/>
                  <a:pt x="19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142"/>
                  <a:pt x="15" y="142"/>
                  <a:pt x="15" y="142"/>
                </a:cubicBezTo>
                <a:cubicBezTo>
                  <a:pt x="15" y="149"/>
                  <a:pt x="13" y="152"/>
                  <a:pt x="7" y="152"/>
                </a:cubicBezTo>
                <a:cubicBezTo>
                  <a:pt x="2" y="152"/>
                  <a:pt x="0" y="149"/>
                  <a:pt x="0" y="14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1"/>
                  <a:pt x="7" y="45"/>
                  <a:pt x="21" y="45"/>
                </a:cubicBezTo>
                <a:cubicBezTo>
                  <a:pt x="61" y="45"/>
                  <a:pt x="61" y="45"/>
                  <a:pt x="61" y="45"/>
                </a:cubicBezTo>
                <a:cubicBezTo>
                  <a:pt x="75" y="45"/>
                  <a:pt x="82" y="51"/>
                  <a:pt x="82" y="64"/>
                </a:cubicBezTo>
                <a:lnTo>
                  <a:pt x="82" y="14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43" name="Freeform 15"/>
          <p:cNvSpPr>
            <a:spLocks noEditPoints="1"/>
          </p:cNvSpPr>
          <p:nvPr/>
        </p:nvSpPr>
        <p:spPr bwMode="auto">
          <a:xfrm>
            <a:off x="3227565" y="1587388"/>
            <a:ext cx="212868" cy="497559"/>
          </a:xfrm>
          <a:custGeom>
            <a:avLst/>
            <a:gdLst>
              <a:gd name="T0" fmla="*/ 47 w 67"/>
              <a:gd name="T1" fmla="*/ 17 h 203"/>
              <a:gd name="T2" fmla="*/ 43 w 67"/>
              <a:gd name="T3" fmla="*/ 29 h 203"/>
              <a:gd name="T4" fmla="*/ 34 w 67"/>
              <a:gd name="T5" fmla="*/ 35 h 203"/>
              <a:gd name="T6" fmla="*/ 24 w 67"/>
              <a:gd name="T7" fmla="*/ 29 h 203"/>
              <a:gd name="T8" fmla="*/ 20 w 67"/>
              <a:gd name="T9" fmla="*/ 17 h 203"/>
              <a:gd name="T10" fmla="*/ 24 w 67"/>
              <a:gd name="T11" fmla="*/ 5 h 203"/>
              <a:gd name="T12" fmla="*/ 34 w 67"/>
              <a:gd name="T13" fmla="*/ 0 h 203"/>
              <a:gd name="T14" fmla="*/ 43 w 67"/>
              <a:gd name="T15" fmla="*/ 5 h 203"/>
              <a:gd name="T16" fmla="*/ 47 w 67"/>
              <a:gd name="T17" fmla="*/ 17 h 203"/>
              <a:gd name="T18" fmla="*/ 67 w 67"/>
              <a:gd name="T19" fmla="*/ 116 h 203"/>
              <a:gd name="T20" fmla="*/ 61 w 67"/>
              <a:gd name="T21" fmla="*/ 124 h 203"/>
              <a:gd name="T22" fmla="*/ 54 w 67"/>
              <a:gd name="T23" fmla="*/ 116 h 203"/>
              <a:gd name="T24" fmla="*/ 54 w 67"/>
              <a:gd name="T25" fmla="*/ 60 h 203"/>
              <a:gd name="T26" fmla="*/ 51 w 67"/>
              <a:gd name="T27" fmla="*/ 60 h 203"/>
              <a:gd name="T28" fmla="*/ 51 w 67"/>
              <a:gd name="T29" fmla="*/ 194 h 203"/>
              <a:gd name="T30" fmla="*/ 43 w 67"/>
              <a:gd name="T31" fmla="*/ 203 h 203"/>
              <a:gd name="T32" fmla="*/ 36 w 67"/>
              <a:gd name="T33" fmla="*/ 194 h 203"/>
              <a:gd name="T34" fmla="*/ 36 w 67"/>
              <a:gd name="T35" fmla="*/ 115 h 203"/>
              <a:gd name="T36" fmla="*/ 32 w 67"/>
              <a:gd name="T37" fmla="*/ 115 h 203"/>
              <a:gd name="T38" fmla="*/ 32 w 67"/>
              <a:gd name="T39" fmla="*/ 194 h 203"/>
              <a:gd name="T40" fmla="*/ 24 w 67"/>
              <a:gd name="T41" fmla="*/ 203 h 203"/>
              <a:gd name="T42" fmla="*/ 16 w 67"/>
              <a:gd name="T43" fmla="*/ 194 h 203"/>
              <a:gd name="T44" fmla="*/ 16 w 67"/>
              <a:gd name="T45" fmla="*/ 60 h 203"/>
              <a:gd name="T46" fmla="*/ 13 w 67"/>
              <a:gd name="T47" fmla="*/ 60 h 203"/>
              <a:gd name="T48" fmla="*/ 13 w 67"/>
              <a:gd name="T49" fmla="*/ 116 h 203"/>
              <a:gd name="T50" fmla="*/ 7 w 67"/>
              <a:gd name="T51" fmla="*/ 124 h 203"/>
              <a:gd name="T52" fmla="*/ 0 w 67"/>
              <a:gd name="T53" fmla="*/ 116 h 203"/>
              <a:gd name="T54" fmla="*/ 0 w 67"/>
              <a:gd name="T55" fmla="*/ 52 h 203"/>
              <a:gd name="T56" fmla="*/ 18 w 67"/>
              <a:gd name="T57" fmla="*/ 36 h 203"/>
              <a:gd name="T58" fmla="*/ 50 w 67"/>
              <a:gd name="T59" fmla="*/ 36 h 203"/>
              <a:gd name="T60" fmla="*/ 67 w 67"/>
              <a:gd name="T61" fmla="*/ 52 h 203"/>
              <a:gd name="T62" fmla="*/ 67 w 67"/>
              <a:gd name="T63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1" y="33"/>
                  <a:pt x="37" y="35"/>
                  <a:pt x="34" y="35"/>
                </a:cubicBezTo>
                <a:cubicBezTo>
                  <a:pt x="30" y="35"/>
                  <a:pt x="27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30" y="0"/>
                  <a:pt x="34" y="0"/>
                </a:cubicBezTo>
                <a:cubicBezTo>
                  <a:pt x="37" y="0"/>
                  <a:pt x="41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1" y="124"/>
                </a:cubicBezTo>
                <a:cubicBezTo>
                  <a:pt x="57" y="124"/>
                  <a:pt x="54" y="121"/>
                  <a:pt x="54" y="116"/>
                </a:cubicBezTo>
                <a:cubicBezTo>
                  <a:pt x="54" y="60"/>
                  <a:pt x="54" y="60"/>
                  <a:pt x="54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9" y="203"/>
                  <a:pt x="43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2" y="200"/>
                  <a:pt x="29" y="203"/>
                  <a:pt x="24" y="203"/>
                </a:cubicBezTo>
                <a:cubicBezTo>
                  <a:pt x="19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7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44" name="Freeform 16"/>
          <p:cNvSpPr>
            <a:spLocks noEditPoints="1"/>
          </p:cNvSpPr>
          <p:nvPr/>
        </p:nvSpPr>
        <p:spPr bwMode="auto">
          <a:xfrm>
            <a:off x="3947655" y="1587388"/>
            <a:ext cx="214919" cy="497559"/>
          </a:xfrm>
          <a:custGeom>
            <a:avLst/>
            <a:gdLst>
              <a:gd name="T0" fmla="*/ 47 w 67"/>
              <a:gd name="T1" fmla="*/ 17 h 203"/>
              <a:gd name="T2" fmla="*/ 43 w 67"/>
              <a:gd name="T3" fmla="*/ 29 h 203"/>
              <a:gd name="T4" fmla="*/ 34 w 67"/>
              <a:gd name="T5" fmla="*/ 35 h 203"/>
              <a:gd name="T6" fmla="*/ 24 w 67"/>
              <a:gd name="T7" fmla="*/ 29 h 203"/>
              <a:gd name="T8" fmla="*/ 20 w 67"/>
              <a:gd name="T9" fmla="*/ 17 h 203"/>
              <a:gd name="T10" fmla="*/ 24 w 67"/>
              <a:gd name="T11" fmla="*/ 5 h 203"/>
              <a:gd name="T12" fmla="*/ 34 w 67"/>
              <a:gd name="T13" fmla="*/ 0 h 203"/>
              <a:gd name="T14" fmla="*/ 43 w 67"/>
              <a:gd name="T15" fmla="*/ 5 h 203"/>
              <a:gd name="T16" fmla="*/ 47 w 67"/>
              <a:gd name="T17" fmla="*/ 17 h 203"/>
              <a:gd name="T18" fmla="*/ 67 w 67"/>
              <a:gd name="T19" fmla="*/ 116 h 203"/>
              <a:gd name="T20" fmla="*/ 61 w 67"/>
              <a:gd name="T21" fmla="*/ 124 h 203"/>
              <a:gd name="T22" fmla="*/ 54 w 67"/>
              <a:gd name="T23" fmla="*/ 116 h 203"/>
              <a:gd name="T24" fmla="*/ 54 w 67"/>
              <a:gd name="T25" fmla="*/ 60 h 203"/>
              <a:gd name="T26" fmla="*/ 51 w 67"/>
              <a:gd name="T27" fmla="*/ 60 h 203"/>
              <a:gd name="T28" fmla="*/ 51 w 67"/>
              <a:gd name="T29" fmla="*/ 194 h 203"/>
              <a:gd name="T30" fmla="*/ 43 w 67"/>
              <a:gd name="T31" fmla="*/ 203 h 203"/>
              <a:gd name="T32" fmla="*/ 36 w 67"/>
              <a:gd name="T33" fmla="*/ 194 h 203"/>
              <a:gd name="T34" fmla="*/ 36 w 67"/>
              <a:gd name="T35" fmla="*/ 115 h 203"/>
              <a:gd name="T36" fmla="*/ 32 w 67"/>
              <a:gd name="T37" fmla="*/ 115 h 203"/>
              <a:gd name="T38" fmla="*/ 32 w 67"/>
              <a:gd name="T39" fmla="*/ 194 h 203"/>
              <a:gd name="T40" fmla="*/ 24 w 67"/>
              <a:gd name="T41" fmla="*/ 203 h 203"/>
              <a:gd name="T42" fmla="*/ 16 w 67"/>
              <a:gd name="T43" fmla="*/ 194 h 203"/>
              <a:gd name="T44" fmla="*/ 16 w 67"/>
              <a:gd name="T45" fmla="*/ 60 h 203"/>
              <a:gd name="T46" fmla="*/ 13 w 67"/>
              <a:gd name="T47" fmla="*/ 60 h 203"/>
              <a:gd name="T48" fmla="*/ 13 w 67"/>
              <a:gd name="T49" fmla="*/ 116 h 203"/>
              <a:gd name="T50" fmla="*/ 7 w 67"/>
              <a:gd name="T51" fmla="*/ 124 h 203"/>
              <a:gd name="T52" fmla="*/ 0 w 67"/>
              <a:gd name="T53" fmla="*/ 116 h 203"/>
              <a:gd name="T54" fmla="*/ 0 w 67"/>
              <a:gd name="T55" fmla="*/ 52 h 203"/>
              <a:gd name="T56" fmla="*/ 18 w 67"/>
              <a:gd name="T57" fmla="*/ 36 h 203"/>
              <a:gd name="T58" fmla="*/ 50 w 67"/>
              <a:gd name="T59" fmla="*/ 36 h 203"/>
              <a:gd name="T60" fmla="*/ 67 w 67"/>
              <a:gd name="T61" fmla="*/ 52 h 203"/>
              <a:gd name="T62" fmla="*/ 67 w 67"/>
              <a:gd name="T63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1" y="33"/>
                  <a:pt x="37" y="35"/>
                  <a:pt x="34" y="35"/>
                </a:cubicBezTo>
                <a:cubicBezTo>
                  <a:pt x="30" y="35"/>
                  <a:pt x="27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30" y="0"/>
                  <a:pt x="34" y="0"/>
                </a:cubicBezTo>
                <a:cubicBezTo>
                  <a:pt x="37" y="0"/>
                  <a:pt x="41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1" y="124"/>
                </a:cubicBezTo>
                <a:cubicBezTo>
                  <a:pt x="57" y="124"/>
                  <a:pt x="54" y="121"/>
                  <a:pt x="54" y="116"/>
                </a:cubicBezTo>
                <a:cubicBezTo>
                  <a:pt x="54" y="60"/>
                  <a:pt x="54" y="60"/>
                  <a:pt x="54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9" y="203"/>
                  <a:pt x="43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2" y="200"/>
                  <a:pt x="29" y="203"/>
                  <a:pt x="24" y="203"/>
                </a:cubicBezTo>
                <a:cubicBezTo>
                  <a:pt x="19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7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45" name="Freeform 17"/>
          <p:cNvSpPr>
            <a:spLocks noEditPoints="1"/>
          </p:cNvSpPr>
          <p:nvPr/>
        </p:nvSpPr>
        <p:spPr bwMode="auto">
          <a:xfrm>
            <a:off x="4658367" y="1587388"/>
            <a:ext cx="214919" cy="497559"/>
          </a:xfrm>
          <a:custGeom>
            <a:avLst/>
            <a:gdLst>
              <a:gd name="T0" fmla="*/ 47 w 67"/>
              <a:gd name="T1" fmla="*/ 17 h 203"/>
              <a:gd name="T2" fmla="*/ 43 w 67"/>
              <a:gd name="T3" fmla="*/ 29 h 203"/>
              <a:gd name="T4" fmla="*/ 34 w 67"/>
              <a:gd name="T5" fmla="*/ 35 h 203"/>
              <a:gd name="T6" fmla="*/ 24 w 67"/>
              <a:gd name="T7" fmla="*/ 29 h 203"/>
              <a:gd name="T8" fmla="*/ 20 w 67"/>
              <a:gd name="T9" fmla="*/ 17 h 203"/>
              <a:gd name="T10" fmla="*/ 24 w 67"/>
              <a:gd name="T11" fmla="*/ 5 h 203"/>
              <a:gd name="T12" fmla="*/ 34 w 67"/>
              <a:gd name="T13" fmla="*/ 0 h 203"/>
              <a:gd name="T14" fmla="*/ 43 w 67"/>
              <a:gd name="T15" fmla="*/ 5 h 203"/>
              <a:gd name="T16" fmla="*/ 47 w 67"/>
              <a:gd name="T17" fmla="*/ 17 h 203"/>
              <a:gd name="T18" fmla="*/ 67 w 67"/>
              <a:gd name="T19" fmla="*/ 116 h 203"/>
              <a:gd name="T20" fmla="*/ 61 w 67"/>
              <a:gd name="T21" fmla="*/ 124 h 203"/>
              <a:gd name="T22" fmla="*/ 54 w 67"/>
              <a:gd name="T23" fmla="*/ 116 h 203"/>
              <a:gd name="T24" fmla="*/ 54 w 67"/>
              <a:gd name="T25" fmla="*/ 60 h 203"/>
              <a:gd name="T26" fmla="*/ 51 w 67"/>
              <a:gd name="T27" fmla="*/ 60 h 203"/>
              <a:gd name="T28" fmla="*/ 51 w 67"/>
              <a:gd name="T29" fmla="*/ 194 h 203"/>
              <a:gd name="T30" fmla="*/ 43 w 67"/>
              <a:gd name="T31" fmla="*/ 203 h 203"/>
              <a:gd name="T32" fmla="*/ 36 w 67"/>
              <a:gd name="T33" fmla="*/ 194 h 203"/>
              <a:gd name="T34" fmla="*/ 36 w 67"/>
              <a:gd name="T35" fmla="*/ 115 h 203"/>
              <a:gd name="T36" fmla="*/ 32 w 67"/>
              <a:gd name="T37" fmla="*/ 115 h 203"/>
              <a:gd name="T38" fmla="*/ 32 w 67"/>
              <a:gd name="T39" fmla="*/ 194 h 203"/>
              <a:gd name="T40" fmla="*/ 24 w 67"/>
              <a:gd name="T41" fmla="*/ 203 h 203"/>
              <a:gd name="T42" fmla="*/ 16 w 67"/>
              <a:gd name="T43" fmla="*/ 194 h 203"/>
              <a:gd name="T44" fmla="*/ 16 w 67"/>
              <a:gd name="T45" fmla="*/ 60 h 203"/>
              <a:gd name="T46" fmla="*/ 13 w 67"/>
              <a:gd name="T47" fmla="*/ 60 h 203"/>
              <a:gd name="T48" fmla="*/ 13 w 67"/>
              <a:gd name="T49" fmla="*/ 116 h 203"/>
              <a:gd name="T50" fmla="*/ 7 w 67"/>
              <a:gd name="T51" fmla="*/ 124 h 203"/>
              <a:gd name="T52" fmla="*/ 0 w 67"/>
              <a:gd name="T53" fmla="*/ 116 h 203"/>
              <a:gd name="T54" fmla="*/ 0 w 67"/>
              <a:gd name="T55" fmla="*/ 52 h 203"/>
              <a:gd name="T56" fmla="*/ 18 w 67"/>
              <a:gd name="T57" fmla="*/ 36 h 203"/>
              <a:gd name="T58" fmla="*/ 50 w 67"/>
              <a:gd name="T59" fmla="*/ 36 h 203"/>
              <a:gd name="T60" fmla="*/ 67 w 67"/>
              <a:gd name="T61" fmla="*/ 52 h 203"/>
              <a:gd name="T62" fmla="*/ 67 w 67"/>
              <a:gd name="T63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1" y="33"/>
                  <a:pt x="37" y="35"/>
                  <a:pt x="34" y="35"/>
                </a:cubicBezTo>
                <a:cubicBezTo>
                  <a:pt x="30" y="35"/>
                  <a:pt x="27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30" y="0"/>
                  <a:pt x="34" y="0"/>
                </a:cubicBezTo>
                <a:cubicBezTo>
                  <a:pt x="37" y="0"/>
                  <a:pt x="41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1" y="124"/>
                </a:cubicBezTo>
                <a:cubicBezTo>
                  <a:pt x="57" y="124"/>
                  <a:pt x="54" y="121"/>
                  <a:pt x="54" y="116"/>
                </a:cubicBezTo>
                <a:cubicBezTo>
                  <a:pt x="54" y="60"/>
                  <a:pt x="54" y="60"/>
                  <a:pt x="54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9" y="203"/>
                  <a:pt x="43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2" y="200"/>
                  <a:pt x="29" y="203"/>
                  <a:pt x="24" y="203"/>
                </a:cubicBezTo>
                <a:cubicBezTo>
                  <a:pt x="19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7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46" name="Freeform 18"/>
          <p:cNvSpPr>
            <a:spLocks noEditPoints="1"/>
          </p:cNvSpPr>
          <p:nvPr/>
        </p:nvSpPr>
        <p:spPr bwMode="auto">
          <a:xfrm>
            <a:off x="2496223" y="1587388"/>
            <a:ext cx="214919" cy="497559"/>
          </a:xfrm>
          <a:custGeom>
            <a:avLst/>
            <a:gdLst>
              <a:gd name="T0" fmla="*/ 47 w 67"/>
              <a:gd name="T1" fmla="*/ 17 h 203"/>
              <a:gd name="T2" fmla="*/ 43 w 67"/>
              <a:gd name="T3" fmla="*/ 29 h 203"/>
              <a:gd name="T4" fmla="*/ 33 w 67"/>
              <a:gd name="T5" fmla="*/ 35 h 203"/>
              <a:gd name="T6" fmla="*/ 24 w 67"/>
              <a:gd name="T7" fmla="*/ 29 h 203"/>
              <a:gd name="T8" fmla="*/ 20 w 67"/>
              <a:gd name="T9" fmla="*/ 17 h 203"/>
              <a:gd name="T10" fmla="*/ 24 w 67"/>
              <a:gd name="T11" fmla="*/ 5 h 203"/>
              <a:gd name="T12" fmla="*/ 33 w 67"/>
              <a:gd name="T13" fmla="*/ 0 h 203"/>
              <a:gd name="T14" fmla="*/ 43 w 67"/>
              <a:gd name="T15" fmla="*/ 5 h 203"/>
              <a:gd name="T16" fmla="*/ 47 w 67"/>
              <a:gd name="T17" fmla="*/ 17 h 203"/>
              <a:gd name="T18" fmla="*/ 67 w 67"/>
              <a:gd name="T19" fmla="*/ 116 h 203"/>
              <a:gd name="T20" fmla="*/ 60 w 67"/>
              <a:gd name="T21" fmla="*/ 124 h 203"/>
              <a:gd name="T22" fmla="*/ 54 w 67"/>
              <a:gd name="T23" fmla="*/ 116 h 203"/>
              <a:gd name="T24" fmla="*/ 54 w 67"/>
              <a:gd name="T25" fmla="*/ 60 h 203"/>
              <a:gd name="T26" fmla="*/ 51 w 67"/>
              <a:gd name="T27" fmla="*/ 60 h 203"/>
              <a:gd name="T28" fmla="*/ 51 w 67"/>
              <a:gd name="T29" fmla="*/ 194 h 203"/>
              <a:gd name="T30" fmla="*/ 43 w 67"/>
              <a:gd name="T31" fmla="*/ 203 h 203"/>
              <a:gd name="T32" fmla="*/ 36 w 67"/>
              <a:gd name="T33" fmla="*/ 194 h 203"/>
              <a:gd name="T34" fmla="*/ 36 w 67"/>
              <a:gd name="T35" fmla="*/ 115 h 203"/>
              <a:gd name="T36" fmla="*/ 31 w 67"/>
              <a:gd name="T37" fmla="*/ 115 h 203"/>
              <a:gd name="T38" fmla="*/ 31 w 67"/>
              <a:gd name="T39" fmla="*/ 194 h 203"/>
              <a:gd name="T40" fmla="*/ 24 w 67"/>
              <a:gd name="T41" fmla="*/ 203 h 203"/>
              <a:gd name="T42" fmla="*/ 16 w 67"/>
              <a:gd name="T43" fmla="*/ 194 h 203"/>
              <a:gd name="T44" fmla="*/ 16 w 67"/>
              <a:gd name="T45" fmla="*/ 60 h 203"/>
              <a:gd name="T46" fmla="*/ 13 w 67"/>
              <a:gd name="T47" fmla="*/ 60 h 203"/>
              <a:gd name="T48" fmla="*/ 13 w 67"/>
              <a:gd name="T49" fmla="*/ 116 h 203"/>
              <a:gd name="T50" fmla="*/ 6 w 67"/>
              <a:gd name="T51" fmla="*/ 124 h 203"/>
              <a:gd name="T52" fmla="*/ 0 w 67"/>
              <a:gd name="T53" fmla="*/ 116 h 203"/>
              <a:gd name="T54" fmla="*/ 0 w 67"/>
              <a:gd name="T55" fmla="*/ 52 h 203"/>
              <a:gd name="T56" fmla="*/ 17 w 67"/>
              <a:gd name="T57" fmla="*/ 36 h 203"/>
              <a:gd name="T58" fmla="*/ 50 w 67"/>
              <a:gd name="T59" fmla="*/ 36 h 203"/>
              <a:gd name="T60" fmla="*/ 67 w 67"/>
              <a:gd name="T61" fmla="*/ 52 h 203"/>
              <a:gd name="T62" fmla="*/ 67 w 67"/>
              <a:gd name="T63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0" y="33"/>
                  <a:pt x="37" y="35"/>
                  <a:pt x="33" y="35"/>
                </a:cubicBezTo>
                <a:cubicBezTo>
                  <a:pt x="30" y="35"/>
                  <a:pt x="26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29" y="0"/>
                  <a:pt x="33" y="0"/>
                </a:cubicBezTo>
                <a:cubicBezTo>
                  <a:pt x="37" y="0"/>
                  <a:pt x="40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0" y="124"/>
                </a:cubicBezTo>
                <a:cubicBezTo>
                  <a:pt x="56" y="124"/>
                  <a:pt x="54" y="121"/>
                  <a:pt x="54" y="116"/>
                </a:cubicBezTo>
                <a:cubicBezTo>
                  <a:pt x="54" y="60"/>
                  <a:pt x="54" y="60"/>
                  <a:pt x="54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8" y="203"/>
                  <a:pt x="43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1" y="115"/>
                  <a:pt x="31" y="115"/>
                  <a:pt x="31" y="115"/>
                </a:cubicBezTo>
                <a:cubicBezTo>
                  <a:pt x="31" y="194"/>
                  <a:pt x="31" y="194"/>
                  <a:pt x="31" y="194"/>
                </a:cubicBezTo>
                <a:cubicBezTo>
                  <a:pt x="31" y="200"/>
                  <a:pt x="29" y="203"/>
                  <a:pt x="24" y="203"/>
                </a:cubicBezTo>
                <a:cubicBezTo>
                  <a:pt x="18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6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7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47" name="Freeform 19"/>
          <p:cNvSpPr>
            <a:spLocks noEditPoints="1"/>
          </p:cNvSpPr>
          <p:nvPr/>
        </p:nvSpPr>
        <p:spPr bwMode="auto">
          <a:xfrm>
            <a:off x="1785509" y="1587388"/>
            <a:ext cx="214919" cy="497559"/>
          </a:xfrm>
          <a:custGeom>
            <a:avLst/>
            <a:gdLst>
              <a:gd name="T0" fmla="*/ 47 w 67"/>
              <a:gd name="T1" fmla="*/ 17 h 203"/>
              <a:gd name="T2" fmla="*/ 43 w 67"/>
              <a:gd name="T3" fmla="*/ 29 h 203"/>
              <a:gd name="T4" fmla="*/ 34 w 67"/>
              <a:gd name="T5" fmla="*/ 35 h 203"/>
              <a:gd name="T6" fmla="*/ 24 w 67"/>
              <a:gd name="T7" fmla="*/ 29 h 203"/>
              <a:gd name="T8" fmla="*/ 20 w 67"/>
              <a:gd name="T9" fmla="*/ 17 h 203"/>
              <a:gd name="T10" fmla="*/ 24 w 67"/>
              <a:gd name="T11" fmla="*/ 5 h 203"/>
              <a:gd name="T12" fmla="*/ 34 w 67"/>
              <a:gd name="T13" fmla="*/ 0 h 203"/>
              <a:gd name="T14" fmla="*/ 43 w 67"/>
              <a:gd name="T15" fmla="*/ 5 h 203"/>
              <a:gd name="T16" fmla="*/ 47 w 67"/>
              <a:gd name="T17" fmla="*/ 17 h 203"/>
              <a:gd name="T18" fmla="*/ 67 w 67"/>
              <a:gd name="T19" fmla="*/ 116 h 203"/>
              <a:gd name="T20" fmla="*/ 61 w 67"/>
              <a:gd name="T21" fmla="*/ 124 h 203"/>
              <a:gd name="T22" fmla="*/ 55 w 67"/>
              <a:gd name="T23" fmla="*/ 116 h 203"/>
              <a:gd name="T24" fmla="*/ 55 w 67"/>
              <a:gd name="T25" fmla="*/ 60 h 203"/>
              <a:gd name="T26" fmla="*/ 51 w 67"/>
              <a:gd name="T27" fmla="*/ 60 h 203"/>
              <a:gd name="T28" fmla="*/ 51 w 67"/>
              <a:gd name="T29" fmla="*/ 194 h 203"/>
              <a:gd name="T30" fmla="*/ 44 w 67"/>
              <a:gd name="T31" fmla="*/ 203 h 203"/>
              <a:gd name="T32" fmla="*/ 36 w 67"/>
              <a:gd name="T33" fmla="*/ 194 h 203"/>
              <a:gd name="T34" fmla="*/ 36 w 67"/>
              <a:gd name="T35" fmla="*/ 115 h 203"/>
              <a:gd name="T36" fmla="*/ 32 w 67"/>
              <a:gd name="T37" fmla="*/ 115 h 203"/>
              <a:gd name="T38" fmla="*/ 32 w 67"/>
              <a:gd name="T39" fmla="*/ 194 h 203"/>
              <a:gd name="T40" fmla="*/ 24 w 67"/>
              <a:gd name="T41" fmla="*/ 203 h 203"/>
              <a:gd name="T42" fmla="*/ 16 w 67"/>
              <a:gd name="T43" fmla="*/ 194 h 203"/>
              <a:gd name="T44" fmla="*/ 16 w 67"/>
              <a:gd name="T45" fmla="*/ 60 h 203"/>
              <a:gd name="T46" fmla="*/ 13 w 67"/>
              <a:gd name="T47" fmla="*/ 60 h 203"/>
              <a:gd name="T48" fmla="*/ 13 w 67"/>
              <a:gd name="T49" fmla="*/ 116 h 203"/>
              <a:gd name="T50" fmla="*/ 7 w 67"/>
              <a:gd name="T51" fmla="*/ 124 h 203"/>
              <a:gd name="T52" fmla="*/ 0 w 67"/>
              <a:gd name="T53" fmla="*/ 116 h 203"/>
              <a:gd name="T54" fmla="*/ 0 w 67"/>
              <a:gd name="T55" fmla="*/ 52 h 203"/>
              <a:gd name="T56" fmla="*/ 18 w 67"/>
              <a:gd name="T57" fmla="*/ 36 h 203"/>
              <a:gd name="T58" fmla="*/ 50 w 67"/>
              <a:gd name="T59" fmla="*/ 36 h 203"/>
              <a:gd name="T60" fmla="*/ 67 w 67"/>
              <a:gd name="T61" fmla="*/ 52 h 203"/>
              <a:gd name="T62" fmla="*/ 67 w 67"/>
              <a:gd name="T63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203">
                <a:moveTo>
                  <a:pt x="47" y="17"/>
                </a:moveTo>
                <a:cubicBezTo>
                  <a:pt x="47" y="21"/>
                  <a:pt x="46" y="26"/>
                  <a:pt x="43" y="29"/>
                </a:cubicBezTo>
                <a:cubicBezTo>
                  <a:pt x="41" y="33"/>
                  <a:pt x="37" y="35"/>
                  <a:pt x="34" y="35"/>
                </a:cubicBezTo>
                <a:cubicBezTo>
                  <a:pt x="30" y="35"/>
                  <a:pt x="27" y="33"/>
                  <a:pt x="24" y="29"/>
                </a:cubicBezTo>
                <a:cubicBezTo>
                  <a:pt x="21" y="26"/>
                  <a:pt x="20" y="21"/>
                  <a:pt x="20" y="17"/>
                </a:cubicBezTo>
                <a:cubicBezTo>
                  <a:pt x="20" y="12"/>
                  <a:pt x="21" y="8"/>
                  <a:pt x="24" y="5"/>
                </a:cubicBezTo>
                <a:cubicBezTo>
                  <a:pt x="26" y="2"/>
                  <a:pt x="30" y="0"/>
                  <a:pt x="34" y="0"/>
                </a:cubicBezTo>
                <a:cubicBezTo>
                  <a:pt x="37" y="0"/>
                  <a:pt x="41" y="2"/>
                  <a:pt x="43" y="5"/>
                </a:cubicBezTo>
                <a:cubicBezTo>
                  <a:pt x="46" y="8"/>
                  <a:pt x="47" y="12"/>
                  <a:pt x="47" y="17"/>
                </a:cubicBezTo>
                <a:close/>
                <a:moveTo>
                  <a:pt x="67" y="116"/>
                </a:moveTo>
                <a:cubicBezTo>
                  <a:pt x="67" y="121"/>
                  <a:pt x="65" y="124"/>
                  <a:pt x="61" y="124"/>
                </a:cubicBezTo>
                <a:cubicBezTo>
                  <a:pt x="57" y="124"/>
                  <a:pt x="55" y="121"/>
                  <a:pt x="55" y="116"/>
                </a:cubicBezTo>
                <a:cubicBezTo>
                  <a:pt x="55" y="60"/>
                  <a:pt x="55" y="60"/>
                  <a:pt x="55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194"/>
                  <a:pt x="51" y="194"/>
                  <a:pt x="51" y="194"/>
                </a:cubicBezTo>
                <a:cubicBezTo>
                  <a:pt x="51" y="200"/>
                  <a:pt x="49" y="203"/>
                  <a:pt x="44" y="203"/>
                </a:cubicBezTo>
                <a:cubicBezTo>
                  <a:pt x="38" y="203"/>
                  <a:pt x="36" y="200"/>
                  <a:pt x="36" y="194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32" y="200"/>
                  <a:pt x="29" y="203"/>
                  <a:pt x="24" y="203"/>
                </a:cubicBezTo>
                <a:cubicBezTo>
                  <a:pt x="19" y="203"/>
                  <a:pt x="16" y="200"/>
                  <a:pt x="16" y="194"/>
                </a:cubicBezTo>
                <a:cubicBezTo>
                  <a:pt x="16" y="60"/>
                  <a:pt x="16" y="60"/>
                  <a:pt x="16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3" y="121"/>
                  <a:pt x="11" y="124"/>
                  <a:pt x="7" y="124"/>
                </a:cubicBezTo>
                <a:cubicBezTo>
                  <a:pt x="2" y="124"/>
                  <a:pt x="0" y="121"/>
                  <a:pt x="0" y="11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2"/>
                  <a:pt x="6" y="36"/>
                  <a:pt x="1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61" y="36"/>
                  <a:pt x="67" y="42"/>
                  <a:pt x="67" y="52"/>
                </a:cubicBezTo>
                <a:lnTo>
                  <a:pt x="67" y="1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48" name="Freeform 20"/>
          <p:cNvSpPr>
            <a:spLocks noEditPoints="1"/>
          </p:cNvSpPr>
          <p:nvPr/>
        </p:nvSpPr>
        <p:spPr bwMode="auto">
          <a:xfrm>
            <a:off x="1507973" y="1313433"/>
            <a:ext cx="198543" cy="464597"/>
          </a:xfrm>
          <a:custGeom>
            <a:avLst/>
            <a:gdLst>
              <a:gd name="T0" fmla="*/ 44 w 62"/>
              <a:gd name="T1" fmla="*/ 15 h 189"/>
              <a:gd name="T2" fmla="*/ 40 w 62"/>
              <a:gd name="T3" fmla="*/ 27 h 189"/>
              <a:gd name="T4" fmla="*/ 31 w 62"/>
              <a:gd name="T5" fmla="*/ 32 h 189"/>
              <a:gd name="T6" fmla="*/ 22 w 62"/>
              <a:gd name="T7" fmla="*/ 27 h 189"/>
              <a:gd name="T8" fmla="*/ 18 w 62"/>
              <a:gd name="T9" fmla="*/ 15 h 189"/>
              <a:gd name="T10" fmla="*/ 22 w 62"/>
              <a:gd name="T11" fmla="*/ 4 h 189"/>
              <a:gd name="T12" fmla="*/ 31 w 62"/>
              <a:gd name="T13" fmla="*/ 0 h 189"/>
              <a:gd name="T14" fmla="*/ 40 w 62"/>
              <a:gd name="T15" fmla="*/ 4 h 189"/>
              <a:gd name="T16" fmla="*/ 44 w 62"/>
              <a:gd name="T17" fmla="*/ 15 h 189"/>
              <a:gd name="T18" fmla="*/ 62 w 62"/>
              <a:gd name="T19" fmla="*/ 108 h 189"/>
              <a:gd name="T20" fmla="*/ 56 w 62"/>
              <a:gd name="T21" fmla="*/ 116 h 189"/>
              <a:gd name="T22" fmla="*/ 51 w 62"/>
              <a:gd name="T23" fmla="*/ 108 h 189"/>
              <a:gd name="T24" fmla="*/ 51 w 62"/>
              <a:gd name="T25" fmla="*/ 56 h 189"/>
              <a:gd name="T26" fmla="*/ 48 w 62"/>
              <a:gd name="T27" fmla="*/ 56 h 189"/>
              <a:gd name="T28" fmla="*/ 48 w 62"/>
              <a:gd name="T29" fmla="*/ 181 h 189"/>
              <a:gd name="T30" fmla="*/ 40 w 62"/>
              <a:gd name="T31" fmla="*/ 189 h 189"/>
              <a:gd name="T32" fmla="*/ 33 w 62"/>
              <a:gd name="T33" fmla="*/ 181 h 189"/>
              <a:gd name="T34" fmla="*/ 33 w 62"/>
              <a:gd name="T35" fmla="*/ 107 h 189"/>
              <a:gd name="T36" fmla="*/ 29 w 62"/>
              <a:gd name="T37" fmla="*/ 107 h 189"/>
              <a:gd name="T38" fmla="*/ 29 w 62"/>
              <a:gd name="T39" fmla="*/ 181 h 189"/>
              <a:gd name="T40" fmla="*/ 22 w 62"/>
              <a:gd name="T41" fmla="*/ 189 h 189"/>
              <a:gd name="T42" fmla="*/ 15 w 62"/>
              <a:gd name="T43" fmla="*/ 181 h 189"/>
              <a:gd name="T44" fmla="*/ 15 w 62"/>
              <a:gd name="T45" fmla="*/ 56 h 189"/>
              <a:gd name="T46" fmla="*/ 12 w 62"/>
              <a:gd name="T47" fmla="*/ 56 h 189"/>
              <a:gd name="T48" fmla="*/ 12 w 62"/>
              <a:gd name="T49" fmla="*/ 108 h 189"/>
              <a:gd name="T50" fmla="*/ 6 w 62"/>
              <a:gd name="T51" fmla="*/ 116 h 189"/>
              <a:gd name="T52" fmla="*/ 0 w 62"/>
              <a:gd name="T53" fmla="*/ 108 h 189"/>
              <a:gd name="T54" fmla="*/ 0 w 62"/>
              <a:gd name="T55" fmla="*/ 48 h 189"/>
              <a:gd name="T56" fmla="*/ 16 w 62"/>
              <a:gd name="T57" fmla="*/ 33 h 189"/>
              <a:gd name="T58" fmla="*/ 46 w 62"/>
              <a:gd name="T59" fmla="*/ 33 h 189"/>
              <a:gd name="T60" fmla="*/ 62 w 62"/>
              <a:gd name="T61" fmla="*/ 48 h 189"/>
              <a:gd name="T62" fmla="*/ 62 w 62"/>
              <a:gd name="T63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2" h="189">
                <a:moveTo>
                  <a:pt x="44" y="15"/>
                </a:moveTo>
                <a:cubicBezTo>
                  <a:pt x="44" y="19"/>
                  <a:pt x="43" y="23"/>
                  <a:pt x="40" y="27"/>
                </a:cubicBezTo>
                <a:cubicBezTo>
                  <a:pt x="37" y="30"/>
                  <a:pt x="35" y="32"/>
                  <a:pt x="31" y="32"/>
                </a:cubicBezTo>
                <a:cubicBezTo>
                  <a:pt x="27" y="32"/>
                  <a:pt x="24" y="30"/>
                  <a:pt x="22" y="27"/>
                </a:cubicBezTo>
                <a:cubicBezTo>
                  <a:pt x="19" y="23"/>
                  <a:pt x="18" y="19"/>
                  <a:pt x="18" y="15"/>
                </a:cubicBezTo>
                <a:cubicBezTo>
                  <a:pt x="18" y="11"/>
                  <a:pt x="19" y="7"/>
                  <a:pt x="22" y="4"/>
                </a:cubicBezTo>
                <a:cubicBezTo>
                  <a:pt x="24" y="1"/>
                  <a:pt x="27" y="0"/>
                  <a:pt x="31" y="0"/>
                </a:cubicBezTo>
                <a:cubicBezTo>
                  <a:pt x="35" y="0"/>
                  <a:pt x="37" y="1"/>
                  <a:pt x="40" y="4"/>
                </a:cubicBezTo>
                <a:cubicBezTo>
                  <a:pt x="43" y="7"/>
                  <a:pt x="44" y="11"/>
                  <a:pt x="44" y="15"/>
                </a:cubicBezTo>
                <a:close/>
                <a:moveTo>
                  <a:pt x="62" y="108"/>
                </a:moveTo>
                <a:cubicBezTo>
                  <a:pt x="62" y="113"/>
                  <a:pt x="60" y="116"/>
                  <a:pt x="56" y="116"/>
                </a:cubicBezTo>
                <a:cubicBezTo>
                  <a:pt x="52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5" y="189"/>
                  <a:pt x="40" y="189"/>
                </a:cubicBezTo>
                <a:cubicBezTo>
                  <a:pt x="35" y="189"/>
                  <a:pt x="33" y="186"/>
                  <a:pt x="33" y="181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9" y="181"/>
                  <a:pt x="29" y="181"/>
                  <a:pt x="29" y="181"/>
                </a:cubicBezTo>
                <a:cubicBezTo>
                  <a:pt x="29" y="186"/>
                  <a:pt x="27" y="189"/>
                  <a:pt x="22" y="189"/>
                </a:cubicBezTo>
                <a:cubicBezTo>
                  <a:pt x="17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5" y="33"/>
                  <a:pt x="16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57" y="33"/>
                  <a:pt x="62" y="38"/>
                  <a:pt x="62" y="48"/>
                </a:cubicBezTo>
                <a:lnTo>
                  <a:pt x="62" y="1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49" name="Freeform 21"/>
          <p:cNvSpPr>
            <a:spLocks noEditPoints="1"/>
          </p:cNvSpPr>
          <p:nvPr/>
        </p:nvSpPr>
        <p:spPr bwMode="auto">
          <a:xfrm>
            <a:off x="2199939" y="1313433"/>
            <a:ext cx="202633" cy="464597"/>
          </a:xfrm>
          <a:custGeom>
            <a:avLst/>
            <a:gdLst>
              <a:gd name="T0" fmla="*/ 45 w 63"/>
              <a:gd name="T1" fmla="*/ 15 h 189"/>
              <a:gd name="T2" fmla="*/ 41 w 63"/>
              <a:gd name="T3" fmla="*/ 27 h 189"/>
              <a:gd name="T4" fmla="*/ 32 w 63"/>
              <a:gd name="T5" fmla="*/ 32 h 189"/>
              <a:gd name="T6" fmla="*/ 23 w 63"/>
              <a:gd name="T7" fmla="*/ 27 h 189"/>
              <a:gd name="T8" fmla="*/ 19 w 63"/>
              <a:gd name="T9" fmla="*/ 15 h 189"/>
              <a:gd name="T10" fmla="*/ 22 w 63"/>
              <a:gd name="T11" fmla="*/ 4 h 189"/>
              <a:gd name="T12" fmla="*/ 32 w 63"/>
              <a:gd name="T13" fmla="*/ 0 h 189"/>
              <a:gd name="T14" fmla="*/ 41 w 63"/>
              <a:gd name="T15" fmla="*/ 4 h 189"/>
              <a:gd name="T16" fmla="*/ 45 w 63"/>
              <a:gd name="T17" fmla="*/ 15 h 189"/>
              <a:gd name="T18" fmla="*/ 63 w 63"/>
              <a:gd name="T19" fmla="*/ 108 h 189"/>
              <a:gd name="T20" fmla="*/ 57 w 63"/>
              <a:gd name="T21" fmla="*/ 116 h 189"/>
              <a:gd name="T22" fmla="*/ 51 w 63"/>
              <a:gd name="T23" fmla="*/ 108 h 189"/>
              <a:gd name="T24" fmla="*/ 51 w 63"/>
              <a:gd name="T25" fmla="*/ 56 h 189"/>
              <a:gd name="T26" fmla="*/ 48 w 63"/>
              <a:gd name="T27" fmla="*/ 56 h 189"/>
              <a:gd name="T28" fmla="*/ 48 w 63"/>
              <a:gd name="T29" fmla="*/ 181 h 189"/>
              <a:gd name="T30" fmla="*/ 41 w 63"/>
              <a:gd name="T31" fmla="*/ 189 h 189"/>
              <a:gd name="T32" fmla="*/ 34 w 63"/>
              <a:gd name="T33" fmla="*/ 181 h 189"/>
              <a:gd name="T34" fmla="*/ 34 w 63"/>
              <a:gd name="T35" fmla="*/ 107 h 189"/>
              <a:gd name="T36" fmla="*/ 30 w 63"/>
              <a:gd name="T37" fmla="*/ 107 h 189"/>
              <a:gd name="T38" fmla="*/ 30 w 63"/>
              <a:gd name="T39" fmla="*/ 181 h 189"/>
              <a:gd name="T40" fmla="*/ 23 w 63"/>
              <a:gd name="T41" fmla="*/ 189 h 189"/>
              <a:gd name="T42" fmla="*/ 15 w 63"/>
              <a:gd name="T43" fmla="*/ 181 h 189"/>
              <a:gd name="T44" fmla="*/ 15 w 63"/>
              <a:gd name="T45" fmla="*/ 56 h 189"/>
              <a:gd name="T46" fmla="*/ 12 w 63"/>
              <a:gd name="T47" fmla="*/ 56 h 189"/>
              <a:gd name="T48" fmla="*/ 12 w 63"/>
              <a:gd name="T49" fmla="*/ 108 h 189"/>
              <a:gd name="T50" fmla="*/ 6 w 63"/>
              <a:gd name="T51" fmla="*/ 116 h 189"/>
              <a:gd name="T52" fmla="*/ 0 w 63"/>
              <a:gd name="T53" fmla="*/ 108 h 189"/>
              <a:gd name="T54" fmla="*/ 0 w 63"/>
              <a:gd name="T55" fmla="*/ 48 h 189"/>
              <a:gd name="T56" fmla="*/ 17 w 63"/>
              <a:gd name="T57" fmla="*/ 33 h 189"/>
              <a:gd name="T58" fmla="*/ 47 w 63"/>
              <a:gd name="T59" fmla="*/ 33 h 189"/>
              <a:gd name="T60" fmla="*/ 63 w 63"/>
              <a:gd name="T61" fmla="*/ 48 h 189"/>
              <a:gd name="T62" fmla="*/ 63 w 63"/>
              <a:gd name="T63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189">
                <a:moveTo>
                  <a:pt x="45" y="15"/>
                </a:moveTo>
                <a:cubicBezTo>
                  <a:pt x="45" y="19"/>
                  <a:pt x="43" y="23"/>
                  <a:pt x="41" y="27"/>
                </a:cubicBezTo>
                <a:cubicBezTo>
                  <a:pt x="38" y="30"/>
                  <a:pt x="35" y="32"/>
                  <a:pt x="32" y="32"/>
                </a:cubicBezTo>
                <a:cubicBezTo>
                  <a:pt x="28" y="32"/>
                  <a:pt x="25" y="30"/>
                  <a:pt x="23" y="27"/>
                </a:cubicBezTo>
                <a:cubicBezTo>
                  <a:pt x="20" y="23"/>
                  <a:pt x="19" y="19"/>
                  <a:pt x="19" y="15"/>
                </a:cubicBezTo>
                <a:cubicBezTo>
                  <a:pt x="19" y="11"/>
                  <a:pt x="20" y="7"/>
                  <a:pt x="22" y="4"/>
                </a:cubicBezTo>
                <a:cubicBezTo>
                  <a:pt x="25" y="1"/>
                  <a:pt x="28" y="0"/>
                  <a:pt x="32" y="0"/>
                </a:cubicBezTo>
                <a:cubicBezTo>
                  <a:pt x="35" y="0"/>
                  <a:pt x="38" y="1"/>
                  <a:pt x="41" y="4"/>
                </a:cubicBezTo>
                <a:cubicBezTo>
                  <a:pt x="43" y="7"/>
                  <a:pt x="45" y="11"/>
                  <a:pt x="45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4" y="186"/>
                  <a:pt x="34" y="181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3" y="189"/>
                </a:cubicBezTo>
                <a:cubicBezTo>
                  <a:pt x="18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8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50" name="Freeform 22"/>
          <p:cNvSpPr>
            <a:spLocks noEditPoints="1"/>
          </p:cNvSpPr>
          <p:nvPr/>
        </p:nvSpPr>
        <p:spPr bwMode="auto">
          <a:xfrm>
            <a:off x="2903152" y="1313433"/>
            <a:ext cx="202633" cy="464597"/>
          </a:xfrm>
          <a:custGeom>
            <a:avLst/>
            <a:gdLst>
              <a:gd name="T0" fmla="*/ 44 w 63"/>
              <a:gd name="T1" fmla="*/ 15 h 189"/>
              <a:gd name="T2" fmla="*/ 41 w 63"/>
              <a:gd name="T3" fmla="*/ 27 h 189"/>
              <a:gd name="T4" fmla="*/ 32 w 63"/>
              <a:gd name="T5" fmla="*/ 32 h 189"/>
              <a:gd name="T6" fmla="*/ 22 w 63"/>
              <a:gd name="T7" fmla="*/ 27 h 189"/>
              <a:gd name="T8" fmla="*/ 19 w 63"/>
              <a:gd name="T9" fmla="*/ 15 h 189"/>
              <a:gd name="T10" fmla="*/ 22 w 63"/>
              <a:gd name="T11" fmla="*/ 4 h 189"/>
              <a:gd name="T12" fmla="*/ 32 w 63"/>
              <a:gd name="T13" fmla="*/ 0 h 189"/>
              <a:gd name="T14" fmla="*/ 41 w 63"/>
              <a:gd name="T15" fmla="*/ 4 h 189"/>
              <a:gd name="T16" fmla="*/ 44 w 63"/>
              <a:gd name="T17" fmla="*/ 15 h 189"/>
              <a:gd name="T18" fmla="*/ 63 w 63"/>
              <a:gd name="T19" fmla="*/ 108 h 189"/>
              <a:gd name="T20" fmla="*/ 57 w 63"/>
              <a:gd name="T21" fmla="*/ 116 h 189"/>
              <a:gd name="T22" fmla="*/ 51 w 63"/>
              <a:gd name="T23" fmla="*/ 108 h 189"/>
              <a:gd name="T24" fmla="*/ 51 w 63"/>
              <a:gd name="T25" fmla="*/ 56 h 189"/>
              <a:gd name="T26" fmla="*/ 48 w 63"/>
              <a:gd name="T27" fmla="*/ 56 h 189"/>
              <a:gd name="T28" fmla="*/ 48 w 63"/>
              <a:gd name="T29" fmla="*/ 181 h 189"/>
              <a:gd name="T30" fmla="*/ 41 w 63"/>
              <a:gd name="T31" fmla="*/ 189 h 189"/>
              <a:gd name="T32" fmla="*/ 34 w 63"/>
              <a:gd name="T33" fmla="*/ 181 h 189"/>
              <a:gd name="T34" fmla="*/ 34 w 63"/>
              <a:gd name="T35" fmla="*/ 107 h 189"/>
              <a:gd name="T36" fmla="*/ 30 w 63"/>
              <a:gd name="T37" fmla="*/ 107 h 189"/>
              <a:gd name="T38" fmla="*/ 30 w 63"/>
              <a:gd name="T39" fmla="*/ 181 h 189"/>
              <a:gd name="T40" fmla="*/ 22 w 63"/>
              <a:gd name="T41" fmla="*/ 189 h 189"/>
              <a:gd name="T42" fmla="*/ 15 w 63"/>
              <a:gd name="T43" fmla="*/ 181 h 189"/>
              <a:gd name="T44" fmla="*/ 15 w 63"/>
              <a:gd name="T45" fmla="*/ 56 h 189"/>
              <a:gd name="T46" fmla="*/ 12 w 63"/>
              <a:gd name="T47" fmla="*/ 56 h 189"/>
              <a:gd name="T48" fmla="*/ 12 w 63"/>
              <a:gd name="T49" fmla="*/ 108 h 189"/>
              <a:gd name="T50" fmla="*/ 6 w 63"/>
              <a:gd name="T51" fmla="*/ 116 h 189"/>
              <a:gd name="T52" fmla="*/ 0 w 63"/>
              <a:gd name="T53" fmla="*/ 108 h 189"/>
              <a:gd name="T54" fmla="*/ 0 w 63"/>
              <a:gd name="T55" fmla="*/ 48 h 189"/>
              <a:gd name="T56" fmla="*/ 17 w 63"/>
              <a:gd name="T57" fmla="*/ 33 h 189"/>
              <a:gd name="T58" fmla="*/ 47 w 63"/>
              <a:gd name="T59" fmla="*/ 33 h 189"/>
              <a:gd name="T60" fmla="*/ 63 w 63"/>
              <a:gd name="T61" fmla="*/ 48 h 189"/>
              <a:gd name="T62" fmla="*/ 63 w 63"/>
              <a:gd name="T63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189">
                <a:moveTo>
                  <a:pt x="44" y="15"/>
                </a:moveTo>
                <a:cubicBezTo>
                  <a:pt x="44" y="19"/>
                  <a:pt x="43" y="23"/>
                  <a:pt x="41" y="27"/>
                </a:cubicBezTo>
                <a:cubicBezTo>
                  <a:pt x="38" y="30"/>
                  <a:pt x="35" y="32"/>
                  <a:pt x="32" y="32"/>
                </a:cubicBezTo>
                <a:cubicBezTo>
                  <a:pt x="28" y="32"/>
                  <a:pt x="25" y="30"/>
                  <a:pt x="22" y="27"/>
                </a:cubicBezTo>
                <a:cubicBezTo>
                  <a:pt x="20" y="23"/>
                  <a:pt x="19" y="19"/>
                  <a:pt x="19" y="15"/>
                </a:cubicBezTo>
                <a:cubicBezTo>
                  <a:pt x="19" y="11"/>
                  <a:pt x="20" y="7"/>
                  <a:pt x="22" y="4"/>
                </a:cubicBezTo>
                <a:cubicBezTo>
                  <a:pt x="25" y="1"/>
                  <a:pt x="28" y="0"/>
                  <a:pt x="32" y="0"/>
                </a:cubicBezTo>
                <a:cubicBezTo>
                  <a:pt x="35" y="0"/>
                  <a:pt x="38" y="1"/>
                  <a:pt x="41" y="4"/>
                </a:cubicBezTo>
                <a:cubicBezTo>
                  <a:pt x="43" y="7"/>
                  <a:pt x="44" y="11"/>
                  <a:pt x="44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4" y="186"/>
                  <a:pt x="34" y="181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2" y="189"/>
                </a:cubicBezTo>
                <a:cubicBezTo>
                  <a:pt x="18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8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51" name="Freeform 23"/>
          <p:cNvSpPr>
            <a:spLocks noEditPoints="1"/>
          </p:cNvSpPr>
          <p:nvPr/>
        </p:nvSpPr>
        <p:spPr bwMode="auto">
          <a:xfrm>
            <a:off x="3576357" y="1313433"/>
            <a:ext cx="200588" cy="464597"/>
          </a:xfrm>
          <a:custGeom>
            <a:avLst/>
            <a:gdLst>
              <a:gd name="T0" fmla="*/ 44 w 63"/>
              <a:gd name="T1" fmla="*/ 15 h 189"/>
              <a:gd name="T2" fmla="*/ 41 w 63"/>
              <a:gd name="T3" fmla="*/ 27 h 189"/>
              <a:gd name="T4" fmla="*/ 31 w 63"/>
              <a:gd name="T5" fmla="*/ 32 h 189"/>
              <a:gd name="T6" fmla="*/ 22 w 63"/>
              <a:gd name="T7" fmla="*/ 27 h 189"/>
              <a:gd name="T8" fmla="*/ 19 w 63"/>
              <a:gd name="T9" fmla="*/ 15 h 189"/>
              <a:gd name="T10" fmla="*/ 22 w 63"/>
              <a:gd name="T11" fmla="*/ 4 h 189"/>
              <a:gd name="T12" fmla="*/ 31 w 63"/>
              <a:gd name="T13" fmla="*/ 0 h 189"/>
              <a:gd name="T14" fmla="*/ 41 w 63"/>
              <a:gd name="T15" fmla="*/ 4 h 189"/>
              <a:gd name="T16" fmla="*/ 44 w 63"/>
              <a:gd name="T17" fmla="*/ 15 h 189"/>
              <a:gd name="T18" fmla="*/ 63 w 63"/>
              <a:gd name="T19" fmla="*/ 108 h 189"/>
              <a:gd name="T20" fmla="*/ 57 w 63"/>
              <a:gd name="T21" fmla="*/ 116 h 189"/>
              <a:gd name="T22" fmla="*/ 51 w 63"/>
              <a:gd name="T23" fmla="*/ 108 h 189"/>
              <a:gd name="T24" fmla="*/ 51 w 63"/>
              <a:gd name="T25" fmla="*/ 56 h 189"/>
              <a:gd name="T26" fmla="*/ 48 w 63"/>
              <a:gd name="T27" fmla="*/ 56 h 189"/>
              <a:gd name="T28" fmla="*/ 48 w 63"/>
              <a:gd name="T29" fmla="*/ 181 h 189"/>
              <a:gd name="T30" fmla="*/ 41 w 63"/>
              <a:gd name="T31" fmla="*/ 189 h 189"/>
              <a:gd name="T32" fmla="*/ 33 w 63"/>
              <a:gd name="T33" fmla="*/ 181 h 189"/>
              <a:gd name="T34" fmla="*/ 33 w 63"/>
              <a:gd name="T35" fmla="*/ 107 h 189"/>
              <a:gd name="T36" fmla="*/ 30 w 63"/>
              <a:gd name="T37" fmla="*/ 107 h 189"/>
              <a:gd name="T38" fmla="*/ 30 w 63"/>
              <a:gd name="T39" fmla="*/ 181 h 189"/>
              <a:gd name="T40" fmla="*/ 22 w 63"/>
              <a:gd name="T41" fmla="*/ 189 h 189"/>
              <a:gd name="T42" fmla="*/ 15 w 63"/>
              <a:gd name="T43" fmla="*/ 181 h 189"/>
              <a:gd name="T44" fmla="*/ 15 w 63"/>
              <a:gd name="T45" fmla="*/ 56 h 189"/>
              <a:gd name="T46" fmla="*/ 12 w 63"/>
              <a:gd name="T47" fmla="*/ 56 h 189"/>
              <a:gd name="T48" fmla="*/ 12 w 63"/>
              <a:gd name="T49" fmla="*/ 108 h 189"/>
              <a:gd name="T50" fmla="*/ 6 w 63"/>
              <a:gd name="T51" fmla="*/ 116 h 189"/>
              <a:gd name="T52" fmla="*/ 0 w 63"/>
              <a:gd name="T53" fmla="*/ 108 h 189"/>
              <a:gd name="T54" fmla="*/ 0 w 63"/>
              <a:gd name="T55" fmla="*/ 48 h 189"/>
              <a:gd name="T56" fmla="*/ 17 w 63"/>
              <a:gd name="T57" fmla="*/ 33 h 189"/>
              <a:gd name="T58" fmla="*/ 47 w 63"/>
              <a:gd name="T59" fmla="*/ 33 h 189"/>
              <a:gd name="T60" fmla="*/ 63 w 63"/>
              <a:gd name="T61" fmla="*/ 48 h 189"/>
              <a:gd name="T62" fmla="*/ 63 w 63"/>
              <a:gd name="T63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189">
                <a:moveTo>
                  <a:pt x="44" y="15"/>
                </a:moveTo>
                <a:cubicBezTo>
                  <a:pt x="44" y="19"/>
                  <a:pt x="43" y="23"/>
                  <a:pt x="41" y="27"/>
                </a:cubicBezTo>
                <a:cubicBezTo>
                  <a:pt x="38" y="30"/>
                  <a:pt x="35" y="32"/>
                  <a:pt x="31" y="32"/>
                </a:cubicBezTo>
                <a:cubicBezTo>
                  <a:pt x="28" y="32"/>
                  <a:pt x="25" y="30"/>
                  <a:pt x="22" y="27"/>
                </a:cubicBezTo>
                <a:cubicBezTo>
                  <a:pt x="20" y="23"/>
                  <a:pt x="19" y="19"/>
                  <a:pt x="19" y="15"/>
                </a:cubicBezTo>
                <a:cubicBezTo>
                  <a:pt x="19" y="11"/>
                  <a:pt x="20" y="7"/>
                  <a:pt x="22" y="4"/>
                </a:cubicBezTo>
                <a:cubicBezTo>
                  <a:pt x="25" y="1"/>
                  <a:pt x="28" y="0"/>
                  <a:pt x="31" y="0"/>
                </a:cubicBezTo>
                <a:cubicBezTo>
                  <a:pt x="35" y="0"/>
                  <a:pt x="38" y="1"/>
                  <a:pt x="41" y="4"/>
                </a:cubicBezTo>
                <a:cubicBezTo>
                  <a:pt x="43" y="7"/>
                  <a:pt x="44" y="11"/>
                  <a:pt x="44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3" y="186"/>
                  <a:pt x="33" y="181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2" y="189"/>
                </a:cubicBezTo>
                <a:cubicBezTo>
                  <a:pt x="17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7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52" name="Freeform 24"/>
          <p:cNvSpPr>
            <a:spLocks noEditPoints="1"/>
          </p:cNvSpPr>
          <p:nvPr/>
        </p:nvSpPr>
        <p:spPr bwMode="auto">
          <a:xfrm>
            <a:off x="4270197" y="1313433"/>
            <a:ext cx="202633" cy="464597"/>
          </a:xfrm>
          <a:custGeom>
            <a:avLst/>
            <a:gdLst>
              <a:gd name="T0" fmla="*/ 44 w 63"/>
              <a:gd name="T1" fmla="*/ 15 h 189"/>
              <a:gd name="T2" fmla="*/ 40 w 63"/>
              <a:gd name="T3" fmla="*/ 27 h 189"/>
              <a:gd name="T4" fmla="*/ 31 w 63"/>
              <a:gd name="T5" fmla="*/ 32 h 189"/>
              <a:gd name="T6" fmla="*/ 22 w 63"/>
              <a:gd name="T7" fmla="*/ 27 h 189"/>
              <a:gd name="T8" fmla="*/ 18 w 63"/>
              <a:gd name="T9" fmla="*/ 15 h 189"/>
              <a:gd name="T10" fmla="*/ 22 w 63"/>
              <a:gd name="T11" fmla="*/ 4 h 189"/>
              <a:gd name="T12" fmla="*/ 31 w 63"/>
              <a:gd name="T13" fmla="*/ 0 h 189"/>
              <a:gd name="T14" fmla="*/ 40 w 63"/>
              <a:gd name="T15" fmla="*/ 4 h 189"/>
              <a:gd name="T16" fmla="*/ 44 w 63"/>
              <a:gd name="T17" fmla="*/ 15 h 189"/>
              <a:gd name="T18" fmla="*/ 63 w 63"/>
              <a:gd name="T19" fmla="*/ 108 h 189"/>
              <a:gd name="T20" fmla="*/ 57 w 63"/>
              <a:gd name="T21" fmla="*/ 116 h 189"/>
              <a:gd name="T22" fmla="*/ 51 w 63"/>
              <a:gd name="T23" fmla="*/ 108 h 189"/>
              <a:gd name="T24" fmla="*/ 51 w 63"/>
              <a:gd name="T25" fmla="*/ 56 h 189"/>
              <a:gd name="T26" fmla="*/ 48 w 63"/>
              <a:gd name="T27" fmla="*/ 56 h 189"/>
              <a:gd name="T28" fmla="*/ 48 w 63"/>
              <a:gd name="T29" fmla="*/ 181 h 189"/>
              <a:gd name="T30" fmla="*/ 41 w 63"/>
              <a:gd name="T31" fmla="*/ 189 h 189"/>
              <a:gd name="T32" fmla="*/ 33 w 63"/>
              <a:gd name="T33" fmla="*/ 181 h 189"/>
              <a:gd name="T34" fmla="*/ 33 w 63"/>
              <a:gd name="T35" fmla="*/ 107 h 189"/>
              <a:gd name="T36" fmla="*/ 30 w 63"/>
              <a:gd name="T37" fmla="*/ 107 h 189"/>
              <a:gd name="T38" fmla="*/ 30 w 63"/>
              <a:gd name="T39" fmla="*/ 181 h 189"/>
              <a:gd name="T40" fmla="*/ 22 w 63"/>
              <a:gd name="T41" fmla="*/ 189 h 189"/>
              <a:gd name="T42" fmla="*/ 15 w 63"/>
              <a:gd name="T43" fmla="*/ 181 h 189"/>
              <a:gd name="T44" fmla="*/ 15 w 63"/>
              <a:gd name="T45" fmla="*/ 56 h 189"/>
              <a:gd name="T46" fmla="*/ 12 w 63"/>
              <a:gd name="T47" fmla="*/ 56 h 189"/>
              <a:gd name="T48" fmla="*/ 12 w 63"/>
              <a:gd name="T49" fmla="*/ 108 h 189"/>
              <a:gd name="T50" fmla="*/ 6 w 63"/>
              <a:gd name="T51" fmla="*/ 116 h 189"/>
              <a:gd name="T52" fmla="*/ 0 w 63"/>
              <a:gd name="T53" fmla="*/ 108 h 189"/>
              <a:gd name="T54" fmla="*/ 0 w 63"/>
              <a:gd name="T55" fmla="*/ 48 h 189"/>
              <a:gd name="T56" fmla="*/ 16 w 63"/>
              <a:gd name="T57" fmla="*/ 33 h 189"/>
              <a:gd name="T58" fmla="*/ 47 w 63"/>
              <a:gd name="T59" fmla="*/ 33 h 189"/>
              <a:gd name="T60" fmla="*/ 63 w 63"/>
              <a:gd name="T61" fmla="*/ 48 h 189"/>
              <a:gd name="T62" fmla="*/ 63 w 63"/>
              <a:gd name="T63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189">
                <a:moveTo>
                  <a:pt x="44" y="15"/>
                </a:moveTo>
                <a:cubicBezTo>
                  <a:pt x="44" y="19"/>
                  <a:pt x="43" y="23"/>
                  <a:pt x="40" y="27"/>
                </a:cubicBezTo>
                <a:cubicBezTo>
                  <a:pt x="38" y="30"/>
                  <a:pt x="35" y="32"/>
                  <a:pt x="31" y="32"/>
                </a:cubicBezTo>
                <a:cubicBezTo>
                  <a:pt x="28" y="32"/>
                  <a:pt x="25" y="30"/>
                  <a:pt x="22" y="27"/>
                </a:cubicBezTo>
                <a:cubicBezTo>
                  <a:pt x="20" y="23"/>
                  <a:pt x="18" y="19"/>
                  <a:pt x="18" y="15"/>
                </a:cubicBezTo>
                <a:cubicBezTo>
                  <a:pt x="18" y="11"/>
                  <a:pt x="20" y="7"/>
                  <a:pt x="22" y="4"/>
                </a:cubicBezTo>
                <a:cubicBezTo>
                  <a:pt x="25" y="1"/>
                  <a:pt x="28" y="0"/>
                  <a:pt x="31" y="0"/>
                </a:cubicBezTo>
                <a:cubicBezTo>
                  <a:pt x="35" y="0"/>
                  <a:pt x="38" y="1"/>
                  <a:pt x="40" y="4"/>
                </a:cubicBezTo>
                <a:cubicBezTo>
                  <a:pt x="43" y="7"/>
                  <a:pt x="44" y="11"/>
                  <a:pt x="44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3" y="186"/>
                  <a:pt x="33" y="181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2" y="189"/>
                </a:cubicBezTo>
                <a:cubicBezTo>
                  <a:pt x="17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6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7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53" name="Freeform 25"/>
          <p:cNvSpPr>
            <a:spLocks noEditPoints="1"/>
          </p:cNvSpPr>
          <p:nvPr/>
        </p:nvSpPr>
        <p:spPr bwMode="auto">
          <a:xfrm>
            <a:off x="4960284" y="1313433"/>
            <a:ext cx="202633" cy="464597"/>
          </a:xfrm>
          <a:custGeom>
            <a:avLst/>
            <a:gdLst>
              <a:gd name="T0" fmla="*/ 45 w 63"/>
              <a:gd name="T1" fmla="*/ 15 h 189"/>
              <a:gd name="T2" fmla="*/ 41 w 63"/>
              <a:gd name="T3" fmla="*/ 27 h 189"/>
              <a:gd name="T4" fmla="*/ 32 w 63"/>
              <a:gd name="T5" fmla="*/ 32 h 189"/>
              <a:gd name="T6" fmla="*/ 22 w 63"/>
              <a:gd name="T7" fmla="*/ 27 h 189"/>
              <a:gd name="T8" fmla="*/ 19 w 63"/>
              <a:gd name="T9" fmla="*/ 15 h 189"/>
              <a:gd name="T10" fmla="*/ 22 w 63"/>
              <a:gd name="T11" fmla="*/ 4 h 189"/>
              <a:gd name="T12" fmla="*/ 32 w 63"/>
              <a:gd name="T13" fmla="*/ 0 h 189"/>
              <a:gd name="T14" fmla="*/ 41 w 63"/>
              <a:gd name="T15" fmla="*/ 4 h 189"/>
              <a:gd name="T16" fmla="*/ 45 w 63"/>
              <a:gd name="T17" fmla="*/ 15 h 189"/>
              <a:gd name="T18" fmla="*/ 63 w 63"/>
              <a:gd name="T19" fmla="*/ 108 h 189"/>
              <a:gd name="T20" fmla="*/ 57 w 63"/>
              <a:gd name="T21" fmla="*/ 116 h 189"/>
              <a:gd name="T22" fmla="*/ 51 w 63"/>
              <a:gd name="T23" fmla="*/ 108 h 189"/>
              <a:gd name="T24" fmla="*/ 51 w 63"/>
              <a:gd name="T25" fmla="*/ 56 h 189"/>
              <a:gd name="T26" fmla="*/ 48 w 63"/>
              <a:gd name="T27" fmla="*/ 56 h 189"/>
              <a:gd name="T28" fmla="*/ 48 w 63"/>
              <a:gd name="T29" fmla="*/ 181 h 189"/>
              <a:gd name="T30" fmla="*/ 41 w 63"/>
              <a:gd name="T31" fmla="*/ 189 h 189"/>
              <a:gd name="T32" fmla="*/ 34 w 63"/>
              <a:gd name="T33" fmla="*/ 181 h 189"/>
              <a:gd name="T34" fmla="*/ 34 w 63"/>
              <a:gd name="T35" fmla="*/ 107 h 189"/>
              <a:gd name="T36" fmla="*/ 30 w 63"/>
              <a:gd name="T37" fmla="*/ 107 h 189"/>
              <a:gd name="T38" fmla="*/ 30 w 63"/>
              <a:gd name="T39" fmla="*/ 181 h 189"/>
              <a:gd name="T40" fmla="*/ 22 w 63"/>
              <a:gd name="T41" fmla="*/ 189 h 189"/>
              <a:gd name="T42" fmla="*/ 15 w 63"/>
              <a:gd name="T43" fmla="*/ 181 h 189"/>
              <a:gd name="T44" fmla="*/ 15 w 63"/>
              <a:gd name="T45" fmla="*/ 56 h 189"/>
              <a:gd name="T46" fmla="*/ 12 w 63"/>
              <a:gd name="T47" fmla="*/ 56 h 189"/>
              <a:gd name="T48" fmla="*/ 12 w 63"/>
              <a:gd name="T49" fmla="*/ 108 h 189"/>
              <a:gd name="T50" fmla="*/ 6 w 63"/>
              <a:gd name="T51" fmla="*/ 116 h 189"/>
              <a:gd name="T52" fmla="*/ 0 w 63"/>
              <a:gd name="T53" fmla="*/ 108 h 189"/>
              <a:gd name="T54" fmla="*/ 0 w 63"/>
              <a:gd name="T55" fmla="*/ 48 h 189"/>
              <a:gd name="T56" fmla="*/ 17 w 63"/>
              <a:gd name="T57" fmla="*/ 33 h 189"/>
              <a:gd name="T58" fmla="*/ 47 w 63"/>
              <a:gd name="T59" fmla="*/ 33 h 189"/>
              <a:gd name="T60" fmla="*/ 63 w 63"/>
              <a:gd name="T61" fmla="*/ 48 h 189"/>
              <a:gd name="T62" fmla="*/ 63 w 63"/>
              <a:gd name="T63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189">
                <a:moveTo>
                  <a:pt x="45" y="15"/>
                </a:moveTo>
                <a:cubicBezTo>
                  <a:pt x="45" y="19"/>
                  <a:pt x="43" y="23"/>
                  <a:pt x="41" y="27"/>
                </a:cubicBezTo>
                <a:cubicBezTo>
                  <a:pt x="38" y="30"/>
                  <a:pt x="35" y="32"/>
                  <a:pt x="32" y="32"/>
                </a:cubicBezTo>
                <a:cubicBezTo>
                  <a:pt x="28" y="32"/>
                  <a:pt x="25" y="30"/>
                  <a:pt x="22" y="27"/>
                </a:cubicBezTo>
                <a:cubicBezTo>
                  <a:pt x="20" y="23"/>
                  <a:pt x="19" y="19"/>
                  <a:pt x="19" y="15"/>
                </a:cubicBezTo>
                <a:cubicBezTo>
                  <a:pt x="19" y="11"/>
                  <a:pt x="20" y="7"/>
                  <a:pt x="22" y="4"/>
                </a:cubicBezTo>
                <a:cubicBezTo>
                  <a:pt x="25" y="1"/>
                  <a:pt x="28" y="0"/>
                  <a:pt x="32" y="0"/>
                </a:cubicBezTo>
                <a:cubicBezTo>
                  <a:pt x="35" y="0"/>
                  <a:pt x="38" y="1"/>
                  <a:pt x="41" y="4"/>
                </a:cubicBezTo>
                <a:cubicBezTo>
                  <a:pt x="43" y="7"/>
                  <a:pt x="45" y="11"/>
                  <a:pt x="45" y="15"/>
                </a:cubicBezTo>
                <a:close/>
                <a:moveTo>
                  <a:pt x="63" y="108"/>
                </a:moveTo>
                <a:cubicBezTo>
                  <a:pt x="63" y="113"/>
                  <a:pt x="61" y="116"/>
                  <a:pt x="57" y="116"/>
                </a:cubicBezTo>
                <a:cubicBezTo>
                  <a:pt x="53" y="116"/>
                  <a:pt x="51" y="113"/>
                  <a:pt x="51" y="108"/>
                </a:cubicBezTo>
                <a:cubicBezTo>
                  <a:pt x="51" y="56"/>
                  <a:pt x="51" y="56"/>
                  <a:pt x="51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6"/>
                  <a:pt x="46" y="189"/>
                  <a:pt x="41" y="189"/>
                </a:cubicBezTo>
                <a:cubicBezTo>
                  <a:pt x="36" y="189"/>
                  <a:pt x="34" y="186"/>
                  <a:pt x="34" y="181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0" y="186"/>
                  <a:pt x="27" y="189"/>
                  <a:pt x="22" y="189"/>
                </a:cubicBezTo>
                <a:cubicBezTo>
                  <a:pt x="18" y="189"/>
                  <a:pt x="15" y="186"/>
                  <a:pt x="15" y="181"/>
                </a:cubicBezTo>
                <a:cubicBezTo>
                  <a:pt x="15" y="56"/>
                  <a:pt x="15" y="56"/>
                  <a:pt x="15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12" y="113"/>
                  <a:pt x="10" y="116"/>
                  <a:pt x="6" y="116"/>
                </a:cubicBezTo>
                <a:cubicBezTo>
                  <a:pt x="2" y="116"/>
                  <a:pt x="0" y="113"/>
                  <a:pt x="0" y="10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8"/>
                  <a:pt x="6" y="33"/>
                  <a:pt x="17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58" y="33"/>
                  <a:pt x="63" y="38"/>
                  <a:pt x="63" y="48"/>
                </a:cubicBezTo>
                <a:lnTo>
                  <a:pt x="63" y="1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3693" tIns="51846" rIns="103693" bIns="51846" numCol="1" anchor="t" anchorCtr="0" compatLnSpc="1"/>
          <a:lstStyle/>
          <a:p>
            <a:endParaRPr lang="en-US" sz="2400" dirty="0"/>
          </a:p>
        </p:txBody>
      </p:sp>
      <p:sp>
        <p:nvSpPr>
          <p:cNvPr id="54" name="Text Box 10"/>
          <p:cNvSpPr txBox="1">
            <a:spLocks noChangeArrowheads="1"/>
          </p:cNvSpPr>
          <p:nvPr/>
        </p:nvSpPr>
        <p:spPr bwMode="auto">
          <a:xfrm>
            <a:off x="1214900" y="4783091"/>
            <a:ext cx="4025329" cy="4241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846" tIns="25922" rIns="51846" bIns="25922">
            <a:spAutoFit/>
          </a:bodyPr>
          <a:lstStyle/>
          <a:p>
            <a:pPr defTabSz="925195">
              <a:lnSpc>
                <a:spcPct val="130000"/>
              </a:lnSpc>
            </a:pPr>
            <a:r>
              <a:rPr lang="zh-CN" altLang="en-US" sz="1865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人才培养计划</a:t>
            </a:r>
            <a:r>
              <a:rPr lang="en-US" altLang="zh-CN" sz="1865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-</a:t>
            </a:r>
            <a:r>
              <a:rPr lang="zh-CN" altLang="en-US" sz="1865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应届生快速成长通道</a:t>
            </a:r>
            <a:endParaRPr lang="en-US" sz="1600" b="0" dirty="0"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55" name="Right Brace 31"/>
          <p:cNvSpPr/>
          <p:nvPr/>
        </p:nvSpPr>
        <p:spPr>
          <a:xfrm>
            <a:off x="6210007" y="1333753"/>
            <a:ext cx="180024" cy="4777379"/>
          </a:xfrm>
          <a:prstGeom prst="rightBrace">
            <a:avLst/>
          </a:prstGeom>
          <a:ln w="19050">
            <a:solidFill>
              <a:schemeClr val="accent5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3693" tIns="51846" rIns="103693" bIns="51846" rtlCol="0" anchor="ctr"/>
          <a:lstStyle/>
          <a:p>
            <a:pPr algn="ctr"/>
            <a:endParaRPr lang="en-US" sz="2400" dirty="0"/>
          </a:p>
        </p:txBody>
      </p:sp>
      <p:sp>
        <p:nvSpPr>
          <p:cNvPr id="34" name="KSO_GN1"/>
          <p:cNvSpPr>
            <a:spLocks noChangeArrowheads="1"/>
          </p:cNvSpPr>
          <p:nvPr/>
        </p:nvSpPr>
        <p:spPr bwMode="auto">
          <a:xfrm>
            <a:off x="11253629" y="4546192"/>
            <a:ext cx="772709" cy="77293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0" tIns="0" rIns="0" bIns="0" anchor="ctr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465" dirty="0">
                <a:solidFill>
                  <a:schemeClr val="bg1"/>
                </a:solidFill>
                <a:latin typeface="Impact" panose="020B0806030902050204" pitchFamily="34" charset="0"/>
              </a:rPr>
              <a:t>文员</a:t>
            </a:r>
            <a:endParaRPr lang="en-US" altLang="zh-CN" sz="1465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7" name="KSO_GN2"/>
          <p:cNvSpPr>
            <a:spLocks noChangeArrowheads="1"/>
          </p:cNvSpPr>
          <p:nvPr/>
        </p:nvSpPr>
        <p:spPr bwMode="auto">
          <a:xfrm rot="10800000" flipV="1">
            <a:off x="9986092" y="3767871"/>
            <a:ext cx="1120192" cy="1120516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lIns="0" tIns="0" rIns="0" bIns="0" anchor="ctr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335" dirty="0">
                <a:solidFill>
                  <a:schemeClr val="bg1"/>
                </a:solidFill>
                <a:latin typeface="Impact" panose="020B0806030902050204" pitchFamily="34" charset="0"/>
              </a:rPr>
              <a:t>公司初级员工</a:t>
            </a:r>
            <a:endParaRPr lang="en-US" altLang="zh-CN" sz="1335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8" name="KSO_GN3"/>
          <p:cNvSpPr>
            <a:spLocks noChangeArrowheads="1"/>
          </p:cNvSpPr>
          <p:nvPr/>
        </p:nvSpPr>
        <p:spPr bwMode="auto">
          <a:xfrm>
            <a:off x="8470345" y="2502961"/>
            <a:ext cx="1570807" cy="157126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0" tIns="0" rIns="0" bIns="0" anchor="ctr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135" dirty="0">
                <a:solidFill>
                  <a:schemeClr val="bg1"/>
                </a:solidFill>
                <a:latin typeface="Impact" panose="020B0806030902050204" pitchFamily="34" charset="0"/>
              </a:rPr>
              <a:t>公司中级员工</a:t>
            </a:r>
            <a:endParaRPr lang="en-US" altLang="zh-CN" sz="2135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9" name="KSO_GN4"/>
          <p:cNvSpPr>
            <a:spLocks noChangeArrowheads="1"/>
          </p:cNvSpPr>
          <p:nvPr/>
        </p:nvSpPr>
        <p:spPr bwMode="auto">
          <a:xfrm>
            <a:off x="6627249" y="1313433"/>
            <a:ext cx="1880723" cy="1814376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lIns="0" tIns="0" rIns="0" bIns="0" anchor="ctr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665" dirty="0">
                <a:solidFill>
                  <a:schemeClr val="bg1"/>
                </a:solidFill>
                <a:latin typeface="Impact" panose="020B0806030902050204" pitchFamily="34" charset="0"/>
              </a:rPr>
              <a:t>公司高级员工</a:t>
            </a:r>
            <a:endParaRPr lang="en-US" altLang="zh-CN" sz="2665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60" name="Group 3"/>
          <p:cNvGrpSpPr/>
          <p:nvPr/>
        </p:nvGrpSpPr>
        <p:grpSpPr bwMode="auto">
          <a:xfrm>
            <a:off x="6502320" y="1150143"/>
            <a:ext cx="5792057" cy="3831282"/>
            <a:chOff x="-361661" y="-203544"/>
            <a:chExt cx="5796248" cy="3095097"/>
          </a:xfrm>
        </p:grpSpPr>
        <p:sp>
          <p:nvSpPr>
            <p:cNvPr id="61" name="椭圆 2"/>
            <p:cNvSpPr/>
            <p:nvPr/>
          </p:nvSpPr>
          <p:spPr bwMode="auto">
            <a:xfrm rot="1748642">
              <a:off x="-361661" y="-203544"/>
              <a:ext cx="2133428" cy="1706909"/>
            </a:xfrm>
            <a:custGeom>
              <a:avLst/>
              <a:gdLst>
                <a:gd name="T0" fmla="*/ 2997604 w 2997604"/>
                <a:gd name="T1" fmla="*/ 1790780 h 3024336"/>
                <a:gd name="T2" fmla="*/ 1512168 w 2997604"/>
                <a:gd name="T3" fmla="*/ 3024336 h 3024336"/>
                <a:gd name="T4" fmla="*/ 0 w 2997604"/>
                <a:gd name="T5" fmla="*/ 1512168 h 3024336"/>
                <a:gd name="T6" fmla="*/ 1512168 w 2997604"/>
                <a:gd name="T7" fmla="*/ 0 h 3024336"/>
                <a:gd name="T8" fmla="*/ 1764196 w 2997604"/>
                <a:gd name="T9" fmla="*/ 22675 h 3024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7604" h="3024336">
                  <a:moveTo>
                    <a:pt x="2997604" y="1790780"/>
                  </a:moveTo>
                  <a:cubicBezTo>
                    <a:pt x="2867846" y="2492941"/>
                    <a:pt x="2252064" y="3024336"/>
                    <a:pt x="1512168" y="3024336"/>
                  </a:cubicBezTo>
                  <a:cubicBezTo>
                    <a:pt x="677021" y="3024336"/>
                    <a:pt x="0" y="2347315"/>
                    <a:pt x="0" y="1512168"/>
                  </a:cubicBezTo>
                  <a:cubicBezTo>
                    <a:pt x="0" y="677021"/>
                    <a:pt x="677021" y="0"/>
                    <a:pt x="1512168" y="0"/>
                  </a:cubicBezTo>
                  <a:cubicBezTo>
                    <a:pt x="1598138" y="0"/>
                    <a:pt x="1682432" y="7174"/>
                    <a:pt x="1764196" y="22675"/>
                  </a:cubicBezTo>
                </a:path>
              </a:pathLst>
            </a:custGeom>
            <a:noFill/>
            <a:ln w="25400" cap="flat" cmpd="sng">
              <a:solidFill>
                <a:schemeClr val="tx2">
                  <a:lumMod val="75000"/>
                </a:schemeClr>
              </a:solidFill>
              <a:prstDash val="sysDash"/>
              <a:rou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40" tIns="45720" rIns="91440" bIns="45720" anchor="ctr"/>
            <a:lstStyle/>
            <a:p>
              <a:endParaRPr lang="zh-CN" altLang="en-US" sz="2400" dirty="0"/>
            </a:p>
          </p:txBody>
        </p:sp>
        <p:sp>
          <p:nvSpPr>
            <p:cNvPr id="62" name="椭圆 4"/>
            <p:cNvSpPr/>
            <p:nvPr/>
          </p:nvSpPr>
          <p:spPr bwMode="auto">
            <a:xfrm rot="2091216">
              <a:off x="1703313" y="837758"/>
              <a:ext cx="1941835" cy="866517"/>
            </a:xfrm>
            <a:custGeom>
              <a:avLst/>
              <a:gdLst>
                <a:gd name="T0" fmla="*/ 0 w 2134918"/>
                <a:gd name="T1" fmla="*/ 1012045 h 1012045"/>
                <a:gd name="T2" fmla="*/ 1067459 w 2134918"/>
                <a:gd name="T3" fmla="*/ 0 h 1012045"/>
                <a:gd name="T4" fmla="*/ 2134918 w 2134918"/>
                <a:gd name="T5" fmla="*/ 1012045 h 101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4918" h="1012045">
                  <a:moveTo>
                    <a:pt x="0" y="1012045"/>
                  </a:moveTo>
                  <a:cubicBezTo>
                    <a:pt x="28964" y="447977"/>
                    <a:pt x="495896" y="0"/>
                    <a:pt x="1067459" y="0"/>
                  </a:cubicBezTo>
                  <a:cubicBezTo>
                    <a:pt x="1639022" y="0"/>
                    <a:pt x="2105955" y="447977"/>
                    <a:pt x="2134918" y="1012045"/>
                  </a:cubicBezTo>
                </a:path>
              </a:pathLst>
            </a:custGeom>
            <a:noFill/>
            <a:ln w="25400" cap="flat" cmpd="sng">
              <a:solidFill>
                <a:schemeClr val="tx2">
                  <a:lumMod val="75000"/>
                </a:schemeClr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63" name="椭圆 4"/>
            <p:cNvSpPr/>
            <p:nvPr/>
          </p:nvSpPr>
          <p:spPr bwMode="auto">
            <a:xfrm rot="1748643" flipV="1">
              <a:off x="2909326" y="2366187"/>
              <a:ext cx="1268713" cy="489107"/>
            </a:xfrm>
            <a:custGeom>
              <a:avLst/>
              <a:gdLst>
                <a:gd name="T0" fmla="*/ 0 w 2134918"/>
                <a:gd name="T1" fmla="*/ 1012045 h 1012045"/>
                <a:gd name="T2" fmla="*/ 1067459 w 2134918"/>
                <a:gd name="T3" fmla="*/ 0 h 1012045"/>
                <a:gd name="T4" fmla="*/ 2134918 w 2134918"/>
                <a:gd name="T5" fmla="*/ 1012045 h 101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4918" h="1012045">
                  <a:moveTo>
                    <a:pt x="0" y="1012045"/>
                  </a:moveTo>
                  <a:cubicBezTo>
                    <a:pt x="28964" y="447977"/>
                    <a:pt x="495896" y="0"/>
                    <a:pt x="1067459" y="0"/>
                  </a:cubicBezTo>
                  <a:cubicBezTo>
                    <a:pt x="1639022" y="0"/>
                    <a:pt x="2105955" y="447977"/>
                    <a:pt x="2134918" y="1012045"/>
                  </a:cubicBezTo>
                </a:path>
              </a:pathLst>
            </a:custGeom>
            <a:noFill/>
            <a:ln w="25400" cap="flat" cmpd="sng">
              <a:solidFill>
                <a:schemeClr val="tx2">
                  <a:lumMod val="75000"/>
                </a:schemeClr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  <p:sp>
          <p:nvSpPr>
            <p:cNvPr id="64" name="椭圆 4"/>
            <p:cNvSpPr/>
            <p:nvPr/>
          </p:nvSpPr>
          <p:spPr bwMode="auto">
            <a:xfrm rot="1898868">
              <a:off x="4330399" y="2432840"/>
              <a:ext cx="1104188" cy="458713"/>
            </a:xfrm>
            <a:custGeom>
              <a:avLst/>
              <a:gdLst>
                <a:gd name="T0" fmla="*/ 0 w 2134918"/>
                <a:gd name="T1" fmla="*/ 1012045 h 1012045"/>
                <a:gd name="T2" fmla="*/ 1067459 w 2134918"/>
                <a:gd name="T3" fmla="*/ 0 h 1012045"/>
                <a:gd name="T4" fmla="*/ 2134918 w 2134918"/>
                <a:gd name="T5" fmla="*/ 1012045 h 1012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34918" h="1012045">
                  <a:moveTo>
                    <a:pt x="0" y="1012045"/>
                  </a:moveTo>
                  <a:cubicBezTo>
                    <a:pt x="28964" y="447977"/>
                    <a:pt x="495896" y="0"/>
                    <a:pt x="1067459" y="0"/>
                  </a:cubicBezTo>
                  <a:cubicBezTo>
                    <a:pt x="1639022" y="0"/>
                    <a:pt x="2105955" y="447977"/>
                    <a:pt x="2134918" y="1012045"/>
                  </a:cubicBezTo>
                </a:path>
              </a:pathLst>
            </a:custGeom>
            <a:noFill/>
            <a:ln w="25400" cap="flat" cmpd="sng">
              <a:solidFill>
                <a:schemeClr val="tx2">
                  <a:lumMod val="75000"/>
                </a:schemeClr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40" tIns="45720" rIns="91440" bIns="45720" anchor="ctr"/>
            <a:lstStyle/>
            <a:p>
              <a:endParaRPr lang="zh-CN" altLang="en-US" sz="2400"/>
            </a:p>
          </p:txBody>
        </p:sp>
      </p:grpSp>
      <p:sp>
        <p:nvSpPr>
          <p:cNvPr id="65" name="圆角矩形 10"/>
          <p:cNvSpPr/>
          <p:nvPr/>
        </p:nvSpPr>
        <p:spPr>
          <a:xfrm>
            <a:off x="8564275" y="1131036"/>
            <a:ext cx="1358619" cy="455629"/>
          </a:xfrm>
          <a:prstGeom prst="roundRect">
            <a:avLst/>
          </a:prstGeom>
          <a:solidFill>
            <a:srgbClr val="1746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中层</a:t>
            </a:r>
          </a:p>
        </p:txBody>
      </p:sp>
      <p:sp>
        <p:nvSpPr>
          <p:cNvPr id="66" name="圆角矩形 11"/>
          <p:cNvSpPr/>
          <p:nvPr/>
        </p:nvSpPr>
        <p:spPr>
          <a:xfrm>
            <a:off x="10783472" y="1157809"/>
            <a:ext cx="1232131" cy="402083"/>
          </a:xfrm>
          <a:prstGeom prst="roundRect">
            <a:avLst/>
          </a:prstGeom>
          <a:solidFill>
            <a:srgbClr val="1746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高层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10041152" y="1358851"/>
            <a:ext cx="57975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矩形 5"/>
          <p:cNvSpPr/>
          <p:nvPr/>
        </p:nvSpPr>
        <p:spPr>
          <a:xfrm>
            <a:off x="6956956" y="4490705"/>
            <a:ext cx="1773593" cy="752744"/>
          </a:xfrm>
          <a:prstGeom prst="rect">
            <a:avLst/>
          </a:prstGeom>
          <a:solidFill>
            <a:schemeClr val="tx1">
              <a:lumMod val="85000"/>
              <a:lumOff val="15000"/>
              <a:alpha val="35000"/>
            </a:schemeClr>
          </a:solidFill>
          <a:ln w="12700">
            <a:miter lim="400000"/>
          </a:ln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tIns="121918" bIns="121918" rtlCol="0" anchor="ctr"/>
          <a:lstStyle/>
          <a:p>
            <a:pPr algn="ctr"/>
            <a:r>
              <a:rPr lang="zh-CN" altLang="en-US" sz="2400" dirty="0">
                <a:solidFill>
                  <a:srgbClr val="FFFFFF"/>
                </a:solidFill>
              </a:rPr>
              <a:t>晋升空间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03211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  <p:sp>
        <p:nvSpPr>
          <p:cNvPr id="14" name="矩形 13"/>
          <p:cNvSpPr/>
          <p:nvPr/>
        </p:nvSpPr>
        <p:spPr>
          <a:xfrm>
            <a:off x="380365" y="172720"/>
            <a:ext cx="4911725" cy="735965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2.2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应届毕业生成长渠道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380365" y="977900"/>
            <a:ext cx="11052175" cy="6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图片 15" descr="图片1_meitu_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2365" y="481965"/>
            <a:ext cx="539750" cy="426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10000">
        <p14:glitter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500"/>
                            </p:stCondLst>
                            <p:childTnLst>
                              <p:par>
                                <p:cTn id="1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500"/>
                            </p:stCondLst>
                            <p:childTnLst>
                              <p:par>
                                <p:cTn id="14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6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/>
      <p:bldP spid="31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3" grpId="0" bldLvl="0" animBg="1"/>
      <p:bldP spid="54" grpId="0"/>
      <p:bldP spid="55" grpId="0" bldLvl="0" animBg="1"/>
      <p:bldP spid="34" grpId="0" bldLvl="0" animBg="1" autoUpdateAnimBg="0"/>
      <p:bldP spid="57" grpId="0" bldLvl="0" animBg="1" autoUpdateAnimBg="0"/>
      <p:bldP spid="58" grpId="0" bldLvl="0" animBg="1" autoUpdateAnimBg="0"/>
      <p:bldP spid="59" grpId="0" bldLvl="0" animBg="1" autoUpdateAnimBg="0"/>
      <p:bldP spid="65" grpId="0" animBg="1"/>
      <p:bldP spid="65" grpId="1" animBg="1"/>
      <p:bldP spid="66" grpId="0" animBg="1"/>
      <p:bldP spid="69" grpId="0" animBg="1"/>
      <p:bldP spid="14" grpId="0"/>
      <p:bldP spid="14" grpId="1"/>
      <p:bldP spid="14" grpId="2"/>
      <p:bldP spid="14" grpId="3"/>
      <p:bldP spid="14" grpId="4"/>
      <p:bldP spid="14" grpId="5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线连接符 23"/>
          <p:cNvCxnSpPr/>
          <p:nvPr/>
        </p:nvCxnSpPr>
        <p:spPr>
          <a:xfrm>
            <a:off x="346836" y="979289"/>
            <a:ext cx="11412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Freeform 5"/>
          <p:cNvSpPr/>
          <p:nvPr/>
        </p:nvSpPr>
        <p:spPr bwMode="auto">
          <a:xfrm>
            <a:off x="6500195" y="2885463"/>
            <a:ext cx="1389063" cy="1998663"/>
          </a:xfrm>
          <a:custGeom>
            <a:avLst/>
            <a:gdLst>
              <a:gd name="T0" fmla="*/ 374654 w 2295"/>
              <a:gd name="T1" fmla="*/ 0 h 3291"/>
              <a:gd name="T2" fmla="*/ 1389063 w 2295"/>
              <a:gd name="T3" fmla="*/ 1017854 h 3291"/>
              <a:gd name="T4" fmla="*/ 411574 w 2295"/>
              <a:gd name="T5" fmla="*/ 1998662 h 3291"/>
              <a:gd name="T6" fmla="*/ 36921 w 2295"/>
              <a:gd name="T7" fmla="*/ 1622129 h 3291"/>
              <a:gd name="T8" fmla="*/ 639151 w 2295"/>
              <a:gd name="T9" fmla="*/ 1017854 h 3291"/>
              <a:gd name="T10" fmla="*/ 0 w 2295"/>
              <a:gd name="T11" fmla="*/ 375926 h 3291"/>
              <a:gd name="T12" fmla="*/ 374654 w 2295"/>
              <a:gd name="T13" fmla="*/ 0 h 329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295" h="3291">
                <a:moveTo>
                  <a:pt x="619" y="0"/>
                </a:moveTo>
                <a:lnTo>
                  <a:pt x="2295" y="1676"/>
                </a:lnTo>
                <a:lnTo>
                  <a:pt x="680" y="3291"/>
                </a:lnTo>
                <a:lnTo>
                  <a:pt x="61" y="2671"/>
                </a:lnTo>
                <a:lnTo>
                  <a:pt x="1056" y="1676"/>
                </a:lnTo>
                <a:lnTo>
                  <a:pt x="0" y="619"/>
                </a:lnTo>
                <a:lnTo>
                  <a:pt x="61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10" name="Freeform 6"/>
          <p:cNvSpPr/>
          <p:nvPr/>
        </p:nvSpPr>
        <p:spPr bwMode="auto">
          <a:xfrm>
            <a:off x="4873008" y="1858351"/>
            <a:ext cx="1919287" cy="1355725"/>
          </a:xfrm>
          <a:custGeom>
            <a:avLst/>
            <a:gdLst>
              <a:gd name="T0" fmla="*/ 0 w 3170"/>
              <a:gd name="T1" fmla="*/ 980079 h 2234"/>
              <a:gd name="T2" fmla="*/ 978413 w 3170"/>
              <a:gd name="T3" fmla="*/ 0 h 2234"/>
              <a:gd name="T4" fmla="*/ 1919287 w 3170"/>
              <a:gd name="T5" fmla="*/ 943667 h 2234"/>
              <a:gd name="T6" fmla="*/ 1544511 w 3170"/>
              <a:gd name="T7" fmla="*/ 1319313 h 2234"/>
              <a:gd name="T8" fmla="*/ 978413 w 3170"/>
              <a:gd name="T9" fmla="*/ 751899 h 2234"/>
              <a:gd name="T10" fmla="*/ 375381 w 3170"/>
              <a:gd name="T11" fmla="*/ 1355725 h 2234"/>
              <a:gd name="T12" fmla="*/ 0 w 3170"/>
              <a:gd name="T13" fmla="*/ 980079 h 22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170" h="2234">
                <a:moveTo>
                  <a:pt x="0" y="1615"/>
                </a:moveTo>
                <a:lnTo>
                  <a:pt x="1616" y="0"/>
                </a:lnTo>
                <a:lnTo>
                  <a:pt x="3170" y="1555"/>
                </a:lnTo>
                <a:lnTo>
                  <a:pt x="2551" y="2174"/>
                </a:lnTo>
                <a:lnTo>
                  <a:pt x="1616" y="1239"/>
                </a:lnTo>
                <a:lnTo>
                  <a:pt x="620" y="2234"/>
                </a:lnTo>
                <a:lnTo>
                  <a:pt x="0" y="1615"/>
                </a:lnTo>
                <a:close/>
              </a:path>
            </a:pathLst>
          </a:custGeom>
          <a:solidFill>
            <a:srgbClr val="174671"/>
          </a:solidFill>
          <a:ln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11" name="Freeform 7"/>
          <p:cNvSpPr/>
          <p:nvPr/>
        </p:nvSpPr>
        <p:spPr bwMode="auto">
          <a:xfrm>
            <a:off x="4836495" y="4553925"/>
            <a:ext cx="1992313" cy="1393825"/>
          </a:xfrm>
          <a:custGeom>
            <a:avLst/>
            <a:gdLst>
              <a:gd name="T0" fmla="*/ 374732 w 3291"/>
              <a:gd name="T1" fmla="*/ 0 h 2295"/>
              <a:gd name="T2" fmla="*/ 1014621 w 3291"/>
              <a:gd name="T3" fmla="*/ 641342 h 2295"/>
              <a:gd name="T4" fmla="*/ 1616976 w 3291"/>
              <a:gd name="T5" fmla="*/ 37047 h 2295"/>
              <a:gd name="T6" fmla="*/ 1992313 w 3291"/>
              <a:gd name="T7" fmla="*/ 412985 h 2295"/>
              <a:gd name="T8" fmla="*/ 1014621 w 3291"/>
              <a:gd name="T9" fmla="*/ 1393825 h 2295"/>
              <a:gd name="T10" fmla="*/ 0 w 3291"/>
              <a:gd name="T11" fmla="*/ 375938 h 2295"/>
              <a:gd name="T12" fmla="*/ 374732 w 3291"/>
              <a:gd name="T13" fmla="*/ 0 h 229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291" h="2295">
                <a:moveTo>
                  <a:pt x="619" y="0"/>
                </a:moveTo>
                <a:lnTo>
                  <a:pt x="1676" y="1056"/>
                </a:lnTo>
                <a:lnTo>
                  <a:pt x="2671" y="61"/>
                </a:lnTo>
                <a:lnTo>
                  <a:pt x="3291" y="680"/>
                </a:lnTo>
                <a:lnTo>
                  <a:pt x="1676" y="2295"/>
                </a:lnTo>
                <a:lnTo>
                  <a:pt x="0" y="619"/>
                </a:lnTo>
                <a:lnTo>
                  <a:pt x="619" y="0"/>
                </a:lnTo>
                <a:close/>
              </a:path>
            </a:pathLst>
          </a:custGeom>
          <a:solidFill>
            <a:srgbClr val="174671"/>
          </a:solidFill>
          <a:ln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12" name="Freeform 8"/>
          <p:cNvSpPr/>
          <p:nvPr/>
        </p:nvSpPr>
        <p:spPr bwMode="auto">
          <a:xfrm>
            <a:off x="3812557" y="2921975"/>
            <a:ext cx="1352551" cy="1924051"/>
          </a:xfrm>
          <a:custGeom>
            <a:avLst/>
            <a:gdLst>
              <a:gd name="T0" fmla="*/ 0 w 2234"/>
              <a:gd name="T1" fmla="*/ 980841 h 3170"/>
              <a:gd name="T2" fmla="*/ 977783 w 2234"/>
              <a:gd name="T3" fmla="*/ 0 h 3170"/>
              <a:gd name="T4" fmla="*/ 1352550 w 2234"/>
              <a:gd name="T5" fmla="*/ 376313 h 3170"/>
              <a:gd name="T6" fmla="*/ 750139 w 2234"/>
              <a:gd name="T7" fmla="*/ 980841 h 3170"/>
              <a:gd name="T8" fmla="*/ 1316224 w 2234"/>
              <a:gd name="T9" fmla="*/ 1548344 h 3170"/>
              <a:gd name="T10" fmla="*/ 941457 w 2234"/>
              <a:gd name="T11" fmla="*/ 1924050 h 3170"/>
              <a:gd name="T12" fmla="*/ 0 w 2234"/>
              <a:gd name="T13" fmla="*/ 980841 h 317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234" h="3170">
                <a:moveTo>
                  <a:pt x="0" y="1616"/>
                </a:moveTo>
                <a:lnTo>
                  <a:pt x="1615" y="0"/>
                </a:lnTo>
                <a:lnTo>
                  <a:pt x="2234" y="620"/>
                </a:lnTo>
                <a:lnTo>
                  <a:pt x="1239" y="1616"/>
                </a:lnTo>
                <a:lnTo>
                  <a:pt x="2174" y="2551"/>
                </a:lnTo>
                <a:lnTo>
                  <a:pt x="1555" y="3170"/>
                </a:lnTo>
                <a:lnTo>
                  <a:pt x="0" y="161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5105881" y="3236545"/>
            <a:ext cx="1584325" cy="132207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基石</a:t>
            </a:r>
            <a:endParaRPr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精神</a:t>
            </a:r>
          </a:p>
        </p:txBody>
      </p:sp>
      <p:sp>
        <p:nvSpPr>
          <p:cNvPr id="14" name="矩形 16"/>
          <p:cNvSpPr>
            <a:spLocks noChangeArrowheads="1"/>
          </p:cNvSpPr>
          <p:nvPr/>
        </p:nvSpPr>
        <p:spPr bwMode="auto">
          <a:xfrm>
            <a:off x="8030789" y="3584203"/>
            <a:ext cx="1463675" cy="5835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buClr>
                <a:srgbClr val="F2F2F2"/>
              </a:buClr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承载</a:t>
            </a:r>
            <a:endParaRPr lang="en-US" sz="32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文本框 25"/>
          <p:cNvSpPr>
            <a:spLocks noChangeArrowheads="1"/>
          </p:cNvSpPr>
          <p:nvPr/>
        </p:nvSpPr>
        <p:spPr bwMode="auto">
          <a:xfrm>
            <a:off x="2177435" y="3592875"/>
            <a:ext cx="2017712" cy="5835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质朴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25"/>
          <p:cNvSpPr>
            <a:spLocks noChangeArrowheads="1"/>
          </p:cNvSpPr>
          <p:nvPr/>
        </p:nvSpPr>
        <p:spPr bwMode="auto">
          <a:xfrm>
            <a:off x="4955068" y="5904283"/>
            <a:ext cx="2017713" cy="5835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开拓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5"/>
          <p:cNvSpPr>
            <a:spLocks noChangeArrowheads="1"/>
          </p:cNvSpPr>
          <p:nvPr/>
        </p:nvSpPr>
        <p:spPr bwMode="auto">
          <a:xfrm>
            <a:off x="4955068" y="1248505"/>
            <a:ext cx="1758951" cy="5835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坚实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Group 920"/>
          <p:cNvGrpSpPr/>
          <p:nvPr/>
        </p:nvGrpSpPr>
        <p:grpSpPr>
          <a:xfrm>
            <a:off x="767792" y="2009872"/>
            <a:ext cx="1029459" cy="3184220"/>
            <a:chOff x="0" y="0"/>
            <a:chExt cx="1029457" cy="3184218"/>
          </a:xfrm>
          <a:solidFill>
            <a:srgbClr val="174671"/>
          </a:solidFill>
        </p:grpSpPr>
        <p:sp>
          <p:nvSpPr>
            <p:cNvPr id="52" name="Shape 918"/>
            <p:cNvSpPr/>
            <p:nvPr/>
          </p:nvSpPr>
          <p:spPr>
            <a:xfrm>
              <a:off x="259138" y="-1"/>
              <a:ext cx="511181" cy="514730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8" tIns="91438" rIns="91438" bIns="91438" numCol="1" anchor="t">
              <a:noAutofit/>
            </a:bodyPr>
            <a:lstStyle/>
            <a:p>
              <a:pPr>
                <a:defRPr>
                  <a:solidFill>
                    <a:srgbClr val="AFABAB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defRPr>
              </a:pPr>
              <a:endParaRPr sz="2400"/>
            </a:p>
          </p:txBody>
        </p:sp>
        <p:sp>
          <p:nvSpPr>
            <p:cNvPr id="53" name="Shape 919"/>
            <p:cNvSpPr/>
            <p:nvPr/>
          </p:nvSpPr>
          <p:spPr>
            <a:xfrm>
              <a:off x="-1" y="567976"/>
              <a:ext cx="1029459" cy="2616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50" y="0"/>
                  </a:move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5850" y="0"/>
                    <a:pt x="5850" y="0"/>
                    <a:pt x="5850" y="0"/>
                  </a:cubicBezTo>
                  <a:cubicBezTo>
                    <a:pt x="2700" y="0"/>
                    <a:pt x="0" y="1062"/>
                    <a:pt x="0" y="2390"/>
                  </a:cubicBezTo>
                  <a:cubicBezTo>
                    <a:pt x="0" y="9561"/>
                    <a:pt x="0" y="9561"/>
                    <a:pt x="0" y="9561"/>
                  </a:cubicBezTo>
                  <a:cubicBezTo>
                    <a:pt x="0" y="9915"/>
                    <a:pt x="675" y="10269"/>
                    <a:pt x="1800" y="10269"/>
                  </a:cubicBezTo>
                  <a:cubicBezTo>
                    <a:pt x="2700" y="10269"/>
                    <a:pt x="3600" y="9915"/>
                    <a:pt x="3600" y="9561"/>
                  </a:cubicBezTo>
                  <a:cubicBezTo>
                    <a:pt x="3600" y="3010"/>
                    <a:pt x="3600" y="3010"/>
                    <a:pt x="3600" y="3010"/>
                  </a:cubicBezTo>
                  <a:cubicBezTo>
                    <a:pt x="3600" y="2921"/>
                    <a:pt x="3600" y="2921"/>
                    <a:pt x="3825" y="2921"/>
                  </a:cubicBezTo>
                  <a:cubicBezTo>
                    <a:pt x="4050" y="2921"/>
                    <a:pt x="4050" y="2921"/>
                    <a:pt x="4050" y="3010"/>
                  </a:cubicBezTo>
                  <a:cubicBezTo>
                    <a:pt x="4050" y="20361"/>
                    <a:pt x="4050" y="20361"/>
                    <a:pt x="4050" y="20361"/>
                  </a:cubicBezTo>
                  <a:cubicBezTo>
                    <a:pt x="4050" y="20980"/>
                    <a:pt x="5400" y="21600"/>
                    <a:pt x="7200" y="21600"/>
                  </a:cubicBezTo>
                  <a:cubicBezTo>
                    <a:pt x="9000" y="21600"/>
                    <a:pt x="10350" y="20980"/>
                    <a:pt x="10350" y="20361"/>
                  </a:cubicBezTo>
                  <a:cubicBezTo>
                    <a:pt x="10350" y="11154"/>
                    <a:pt x="10350" y="11154"/>
                    <a:pt x="10350" y="11154"/>
                  </a:cubicBezTo>
                  <a:cubicBezTo>
                    <a:pt x="10350" y="11066"/>
                    <a:pt x="10575" y="11066"/>
                    <a:pt x="10575" y="11066"/>
                  </a:cubicBezTo>
                  <a:cubicBezTo>
                    <a:pt x="10800" y="11066"/>
                    <a:pt x="10800" y="11066"/>
                    <a:pt x="10800" y="11066"/>
                  </a:cubicBezTo>
                  <a:cubicBezTo>
                    <a:pt x="10800" y="11066"/>
                    <a:pt x="10800" y="11066"/>
                    <a:pt x="10800" y="11066"/>
                  </a:cubicBezTo>
                  <a:cubicBezTo>
                    <a:pt x="11025" y="11066"/>
                    <a:pt x="11025" y="11066"/>
                    <a:pt x="11025" y="11066"/>
                  </a:cubicBezTo>
                  <a:cubicBezTo>
                    <a:pt x="11250" y="11066"/>
                    <a:pt x="11250" y="11066"/>
                    <a:pt x="11250" y="11154"/>
                  </a:cubicBezTo>
                  <a:cubicBezTo>
                    <a:pt x="11250" y="20361"/>
                    <a:pt x="11250" y="20361"/>
                    <a:pt x="11250" y="20361"/>
                  </a:cubicBezTo>
                  <a:cubicBezTo>
                    <a:pt x="11250" y="20980"/>
                    <a:pt x="12600" y="21600"/>
                    <a:pt x="14400" y="21600"/>
                  </a:cubicBezTo>
                  <a:cubicBezTo>
                    <a:pt x="16200" y="21600"/>
                    <a:pt x="17550" y="20980"/>
                    <a:pt x="17550" y="20361"/>
                  </a:cubicBezTo>
                  <a:cubicBezTo>
                    <a:pt x="17550" y="3010"/>
                    <a:pt x="17550" y="3010"/>
                    <a:pt x="17550" y="3010"/>
                  </a:cubicBezTo>
                  <a:cubicBezTo>
                    <a:pt x="17550" y="2921"/>
                    <a:pt x="17550" y="2921"/>
                    <a:pt x="17775" y="2921"/>
                  </a:cubicBezTo>
                  <a:cubicBezTo>
                    <a:pt x="18000" y="2921"/>
                    <a:pt x="18000" y="2921"/>
                    <a:pt x="18000" y="3010"/>
                  </a:cubicBezTo>
                  <a:cubicBezTo>
                    <a:pt x="18000" y="9561"/>
                    <a:pt x="18000" y="9561"/>
                    <a:pt x="18000" y="9561"/>
                  </a:cubicBezTo>
                  <a:cubicBezTo>
                    <a:pt x="18000" y="9915"/>
                    <a:pt x="18900" y="10269"/>
                    <a:pt x="19800" y="10269"/>
                  </a:cubicBezTo>
                  <a:cubicBezTo>
                    <a:pt x="20925" y="10269"/>
                    <a:pt x="21600" y="9915"/>
                    <a:pt x="21600" y="9561"/>
                  </a:cubicBezTo>
                  <a:cubicBezTo>
                    <a:pt x="21600" y="2390"/>
                    <a:pt x="21600" y="2390"/>
                    <a:pt x="21600" y="2390"/>
                  </a:cubicBezTo>
                  <a:cubicBezTo>
                    <a:pt x="21600" y="1062"/>
                    <a:pt x="18900" y="0"/>
                    <a:pt x="1575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8" tIns="91438" rIns="91438" bIns="91438" numCol="1" anchor="t">
              <a:noAutofit/>
            </a:bodyPr>
            <a:lstStyle/>
            <a:p>
              <a:pPr>
                <a:defRPr>
                  <a:solidFill>
                    <a:srgbClr val="AFABAB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defRPr>
              </a:pPr>
              <a:endParaRPr sz="2400"/>
            </a:p>
          </p:txBody>
        </p:sp>
      </p:grpSp>
      <p:grpSp>
        <p:nvGrpSpPr>
          <p:cNvPr id="54" name="Group 923"/>
          <p:cNvGrpSpPr/>
          <p:nvPr/>
        </p:nvGrpSpPr>
        <p:grpSpPr>
          <a:xfrm>
            <a:off x="10024608" y="1994364"/>
            <a:ext cx="1359597" cy="3173575"/>
            <a:chOff x="0" y="0"/>
            <a:chExt cx="1359595" cy="3173572"/>
          </a:xfrm>
          <a:solidFill>
            <a:srgbClr val="174671"/>
          </a:solidFill>
        </p:grpSpPr>
        <p:sp>
          <p:nvSpPr>
            <p:cNvPr id="55" name="Shape 921"/>
            <p:cNvSpPr/>
            <p:nvPr/>
          </p:nvSpPr>
          <p:spPr>
            <a:xfrm>
              <a:off x="429534" y="-1"/>
              <a:ext cx="500533" cy="514729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8" tIns="91438" rIns="91438" bIns="91438" numCol="1" anchor="t">
              <a:noAutofit/>
            </a:bodyPr>
            <a:lstStyle/>
            <a:p>
              <a:pPr>
                <a:defRPr>
                  <a:solidFill>
                    <a:srgbClr val="AFABAB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defRPr>
              </a:pPr>
              <a:endParaRPr sz="2400"/>
            </a:p>
          </p:txBody>
        </p:sp>
        <p:sp>
          <p:nvSpPr>
            <p:cNvPr id="56" name="Shape 922"/>
            <p:cNvSpPr/>
            <p:nvPr/>
          </p:nvSpPr>
          <p:spPr>
            <a:xfrm>
              <a:off x="0" y="567977"/>
              <a:ext cx="1359597" cy="2605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69" y="2044"/>
                  </a:moveTo>
                  <a:cubicBezTo>
                    <a:pt x="18028" y="889"/>
                    <a:pt x="16157" y="0"/>
                    <a:pt x="14117" y="0"/>
                  </a:cubicBezTo>
                  <a:cubicBezTo>
                    <a:pt x="10885" y="0"/>
                    <a:pt x="10885" y="0"/>
                    <a:pt x="10885" y="0"/>
                  </a:cubicBezTo>
                  <a:cubicBezTo>
                    <a:pt x="7654" y="0"/>
                    <a:pt x="7654" y="0"/>
                    <a:pt x="7654" y="0"/>
                  </a:cubicBezTo>
                  <a:cubicBezTo>
                    <a:pt x="5613" y="0"/>
                    <a:pt x="3572" y="889"/>
                    <a:pt x="3231" y="2044"/>
                  </a:cubicBezTo>
                  <a:cubicBezTo>
                    <a:pt x="0" y="9333"/>
                    <a:pt x="0" y="9333"/>
                    <a:pt x="0" y="9333"/>
                  </a:cubicBezTo>
                  <a:cubicBezTo>
                    <a:pt x="0" y="9511"/>
                    <a:pt x="170" y="9689"/>
                    <a:pt x="340" y="9867"/>
                  </a:cubicBezTo>
                  <a:cubicBezTo>
                    <a:pt x="510" y="9956"/>
                    <a:pt x="850" y="10044"/>
                    <a:pt x="1191" y="10133"/>
                  </a:cubicBezTo>
                  <a:cubicBezTo>
                    <a:pt x="1191" y="10133"/>
                    <a:pt x="1361" y="10133"/>
                    <a:pt x="1361" y="10133"/>
                  </a:cubicBezTo>
                  <a:cubicBezTo>
                    <a:pt x="2041" y="10133"/>
                    <a:pt x="2551" y="9867"/>
                    <a:pt x="2551" y="9600"/>
                  </a:cubicBezTo>
                  <a:cubicBezTo>
                    <a:pt x="5272" y="2933"/>
                    <a:pt x="5272" y="2933"/>
                    <a:pt x="5272" y="2933"/>
                  </a:cubicBezTo>
                  <a:cubicBezTo>
                    <a:pt x="5272" y="2933"/>
                    <a:pt x="5272" y="2933"/>
                    <a:pt x="5272" y="2933"/>
                  </a:cubicBezTo>
                  <a:cubicBezTo>
                    <a:pt x="5272" y="2844"/>
                    <a:pt x="5272" y="2844"/>
                    <a:pt x="5272" y="2844"/>
                  </a:cubicBezTo>
                  <a:cubicBezTo>
                    <a:pt x="5272" y="2844"/>
                    <a:pt x="5272" y="2844"/>
                    <a:pt x="5272" y="2844"/>
                  </a:cubicBezTo>
                  <a:cubicBezTo>
                    <a:pt x="5443" y="2844"/>
                    <a:pt x="5443" y="2756"/>
                    <a:pt x="5613" y="2756"/>
                  </a:cubicBezTo>
                  <a:cubicBezTo>
                    <a:pt x="5613" y="2756"/>
                    <a:pt x="5613" y="2756"/>
                    <a:pt x="5783" y="2844"/>
                  </a:cubicBezTo>
                  <a:cubicBezTo>
                    <a:pt x="5783" y="2844"/>
                    <a:pt x="5783" y="2844"/>
                    <a:pt x="5783" y="2933"/>
                  </a:cubicBezTo>
                  <a:cubicBezTo>
                    <a:pt x="5783" y="3022"/>
                    <a:pt x="5783" y="3022"/>
                    <a:pt x="5783" y="3022"/>
                  </a:cubicBezTo>
                  <a:cubicBezTo>
                    <a:pt x="5272" y="4000"/>
                    <a:pt x="1871" y="12089"/>
                    <a:pt x="1531" y="13244"/>
                  </a:cubicBezTo>
                  <a:cubicBezTo>
                    <a:pt x="7313" y="13244"/>
                    <a:pt x="7313" y="13244"/>
                    <a:pt x="7313" y="13244"/>
                  </a:cubicBezTo>
                  <a:cubicBezTo>
                    <a:pt x="7483" y="13244"/>
                    <a:pt x="7483" y="13244"/>
                    <a:pt x="7483" y="13333"/>
                  </a:cubicBezTo>
                  <a:cubicBezTo>
                    <a:pt x="7483" y="20889"/>
                    <a:pt x="7483" y="20889"/>
                    <a:pt x="7483" y="20889"/>
                  </a:cubicBezTo>
                  <a:cubicBezTo>
                    <a:pt x="7483" y="21244"/>
                    <a:pt x="8164" y="21600"/>
                    <a:pt x="9014" y="21600"/>
                  </a:cubicBezTo>
                  <a:cubicBezTo>
                    <a:pt x="9865" y="21600"/>
                    <a:pt x="10545" y="21244"/>
                    <a:pt x="10545" y="20889"/>
                  </a:cubicBezTo>
                  <a:cubicBezTo>
                    <a:pt x="10545" y="13333"/>
                    <a:pt x="10545" y="13333"/>
                    <a:pt x="10545" y="13333"/>
                  </a:cubicBezTo>
                  <a:cubicBezTo>
                    <a:pt x="10545" y="13244"/>
                    <a:pt x="10715" y="13244"/>
                    <a:pt x="10715" y="13244"/>
                  </a:cubicBezTo>
                  <a:cubicBezTo>
                    <a:pt x="10885" y="13244"/>
                    <a:pt x="10885" y="13244"/>
                    <a:pt x="10885" y="13244"/>
                  </a:cubicBezTo>
                  <a:cubicBezTo>
                    <a:pt x="10885" y="13244"/>
                    <a:pt x="10885" y="13244"/>
                    <a:pt x="10885" y="13244"/>
                  </a:cubicBezTo>
                  <a:cubicBezTo>
                    <a:pt x="11055" y="13244"/>
                    <a:pt x="11055" y="13244"/>
                    <a:pt x="11055" y="13333"/>
                  </a:cubicBezTo>
                  <a:cubicBezTo>
                    <a:pt x="11055" y="20889"/>
                    <a:pt x="11055" y="20889"/>
                    <a:pt x="11055" y="20889"/>
                  </a:cubicBezTo>
                  <a:cubicBezTo>
                    <a:pt x="11055" y="21244"/>
                    <a:pt x="11735" y="21600"/>
                    <a:pt x="12586" y="21600"/>
                  </a:cubicBezTo>
                  <a:cubicBezTo>
                    <a:pt x="13436" y="21600"/>
                    <a:pt x="14117" y="21244"/>
                    <a:pt x="14117" y="20889"/>
                  </a:cubicBezTo>
                  <a:cubicBezTo>
                    <a:pt x="14117" y="13333"/>
                    <a:pt x="14117" y="13333"/>
                    <a:pt x="14117" y="13333"/>
                  </a:cubicBezTo>
                  <a:cubicBezTo>
                    <a:pt x="14117" y="13244"/>
                    <a:pt x="14287" y="13244"/>
                    <a:pt x="14287" y="13244"/>
                  </a:cubicBezTo>
                  <a:cubicBezTo>
                    <a:pt x="20239" y="13244"/>
                    <a:pt x="20239" y="13244"/>
                    <a:pt x="20239" y="13244"/>
                  </a:cubicBezTo>
                  <a:cubicBezTo>
                    <a:pt x="19729" y="12089"/>
                    <a:pt x="16328" y="4000"/>
                    <a:pt x="15987" y="3022"/>
                  </a:cubicBezTo>
                  <a:cubicBezTo>
                    <a:pt x="15987" y="2933"/>
                    <a:pt x="15987" y="2933"/>
                    <a:pt x="15987" y="2933"/>
                  </a:cubicBezTo>
                  <a:cubicBezTo>
                    <a:pt x="15987" y="2844"/>
                    <a:pt x="15987" y="2844"/>
                    <a:pt x="15987" y="2844"/>
                  </a:cubicBezTo>
                  <a:cubicBezTo>
                    <a:pt x="15987" y="2756"/>
                    <a:pt x="15987" y="2756"/>
                    <a:pt x="16157" y="2756"/>
                  </a:cubicBezTo>
                  <a:cubicBezTo>
                    <a:pt x="16328" y="2756"/>
                    <a:pt x="16328" y="2844"/>
                    <a:pt x="16328" y="2844"/>
                  </a:cubicBezTo>
                  <a:cubicBezTo>
                    <a:pt x="16328" y="2844"/>
                    <a:pt x="16328" y="2844"/>
                    <a:pt x="16328" y="2844"/>
                  </a:cubicBezTo>
                  <a:cubicBezTo>
                    <a:pt x="16328" y="2933"/>
                    <a:pt x="16328" y="2933"/>
                    <a:pt x="16328" y="2933"/>
                  </a:cubicBezTo>
                  <a:cubicBezTo>
                    <a:pt x="16328" y="2933"/>
                    <a:pt x="16328" y="2933"/>
                    <a:pt x="16328" y="2933"/>
                  </a:cubicBezTo>
                  <a:cubicBezTo>
                    <a:pt x="19049" y="9600"/>
                    <a:pt x="19049" y="9600"/>
                    <a:pt x="19049" y="9600"/>
                  </a:cubicBezTo>
                  <a:cubicBezTo>
                    <a:pt x="19219" y="9867"/>
                    <a:pt x="19729" y="10133"/>
                    <a:pt x="20409" y="10133"/>
                  </a:cubicBezTo>
                  <a:cubicBezTo>
                    <a:pt x="20409" y="10133"/>
                    <a:pt x="20409" y="10133"/>
                    <a:pt x="20580" y="10133"/>
                  </a:cubicBezTo>
                  <a:cubicBezTo>
                    <a:pt x="20920" y="10044"/>
                    <a:pt x="21260" y="9956"/>
                    <a:pt x="21430" y="9867"/>
                  </a:cubicBezTo>
                  <a:cubicBezTo>
                    <a:pt x="21600" y="9689"/>
                    <a:pt x="21600" y="9511"/>
                    <a:pt x="21600" y="9333"/>
                  </a:cubicBezTo>
                  <a:lnTo>
                    <a:pt x="18369" y="204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8" tIns="91438" rIns="91438" bIns="91438" numCol="1" anchor="t">
              <a:noAutofit/>
            </a:bodyPr>
            <a:lstStyle/>
            <a:p>
              <a:pPr>
                <a:defRPr>
                  <a:solidFill>
                    <a:srgbClr val="AFABAB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defRPr>
              </a:pPr>
              <a:endParaRPr sz="2400"/>
            </a:p>
          </p:txBody>
        </p:sp>
      </p:grpSp>
      <p:grpSp>
        <p:nvGrpSpPr>
          <p:cNvPr id="27" name="组合 30"/>
          <p:cNvGrpSpPr/>
          <p:nvPr/>
        </p:nvGrpSpPr>
        <p:grpSpPr bwMode="auto">
          <a:xfrm>
            <a:off x="11550649" y="6507164"/>
            <a:ext cx="298451" cy="300037"/>
            <a:chOff x="0" y="0"/>
            <a:chExt cx="299785" cy="299785"/>
          </a:xfrm>
        </p:grpSpPr>
        <p:sp>
          <p:nvSpPr>
            <p:cNvPr id="28" name="椭圆 35"/>
            <p:cNvSpPr>
              <a:spLocks noChangeArrowheads="1"/>
            </p:cNvSpPr>
            <p:nvPr/>
          </p:nvSpPr>
          <p:spPr bwMode="auto">
            <a:xfrm>
              <a:off x="0" y="0"/>
              <a:ext cx="299785" cy="299785"/>
            </a:xfrm>
            <a:prstGeom prst="ellipse">
              <a:avLst/>
            </a:prstGeom>
            <a:solidFill>
              <a:srgbClr val="FCF8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 b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9" name="右箭头 36"/>
            <p:cNvSpPr>
              <a:spLocks noChangeArrowheads="1"/>
            </p:cNvSpPr>
            <p:nvPr/>
          </p:nvSpPr>
          <p:spPr bwMode="auto">
            <a:xfrm>
              <a:off x="89734" y="60159"/>
              <a:ext cx="144379" cy="168442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1314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 b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803084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  <p:sp>
        <p:nvSpPr>
          <p:cNvPr id="3" name="矩形 2"/>
          <p:cNvSpPr/>
          <p:nvPr/>
        </p:nvSpPr>
        <p:spPr>
          <a:xfrm>
            <a:off x="346710" y="172720"/>
            <a:ext cx="4911725" cy="735965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2.3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企业文化</a:t>
            </a:r>
          </a:p>
        </p:txBody>
      </p:sp>
      <p:pic>
        <p:nvPicPr>
          <p:cNvPr id="4" name="图片 3" descr="图片1_meitu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1095" y="481965"/>
            <a:ext cx="539750" cy="426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0000">
        <p14:glitter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9" grpId="3" animBg="1"/>
      <p:bldP spid="9" grpId="4" animBg="1"/>
      <p:bldP spid="9" grpId="5" animBg="1"/>
      <p:bldP spid="9" grpId="6" animBg="1"/>
      <p:bldP spid="9" grpId="7" animBg="1"/>
      <p:bldP spid="9" grpId="8" animBg="1"/>
      <p:bldP spid="9" grpId="9" animBg="1"/>
      <p:bldP spid="9" grpId="10" animBg="1"/>
      <p:bldP spid="9" grpId="11" animBg="1"/>
      <p:bldP spid="9" grpId="12" animBg="1"/>
      <p:bldP spid="9" grpId="13" animBg="1"/>
      <p:bldP spid="10" grpId="0" animBg="1"/>
      <p:bldP spid="10" grpId="1" animBg="1"/>
      <p:bldP spid="10" grpId="2" animBg="1"/>
      <p:bldP spid="10" grpId="3" animBg="1"/>
      <p:bldP spid="10" grpId="4" animBg="1"/>
      <p:bldP spid="10" grpId="5" animBg="1"/>
      <p:bldP spid="10" grpId="6" animBg="1"/>
      <p:bldP spid="10" grpId="7" animBg="1"/>
      <p:bldP spid="10" grpId="8" animBg="1"/>
      <p:bldP spid="10" grpId="9" animBg="1"/>
      <p:bldP spid="10" grpId="10" animBg="1"/>
      <p:bldP spid="10" grpId="11" animBg="1"/>
      <p:bldP spid="10" grpId="12" animBg="1"/>
      <p:bldP spid="10" grpId="13" animBg="1"/>
      <p:bldP spid="11" grpId="0" animBg="1"/>
      <p:bldP spid="11" grpId="1" animBg="1"/>
      <p:bldP spid="11" grpId="2" animBg="1"/>
      <p:bldP spid="11" grpId="3" animBg="1"/>
      <p:bldP spid="11" grpId="4" animBg="1"/>
      <p:bldP spid="11" grpId="5" animBg="1"/>
      <p:bldP spid="11" grpId="6" animBg="1"/>
      <p:bldP spid="11" grpId="7" animBg="1"/>
      <p:bldP spid="11" grpId="8" animBg="1"/>
      <p:bldP spid="11" grpId="9" animBg="1"/>
      <p:bldP spid="11" grpId="10" animBg="1"/>
      <p:bldP spid="11" grpId="11" animBg="1"/>
      <p:bldP spid="11" grpId="12" animBg="1"/>
      <p:bldP spid="11" grpId="13" animBg="1"/>
      <p:bldP spid="12" grpId="0" animBg="1"/>
      <p:bldP spid="12" grpId="1" animBg="1"/>
      <p:bldP spid="12" grpId="2" animBg="1"/>
      <p:bldP spid="12" grpId="3" animBg="1"/>
      <p:bldP spid="12" grpId="4" animBg="1"/>
      <p:bldP spid="12" grpId="5" animBg="1"/>
      <p:bldP spid="12" grpId="6" animBg="1"/>
      <p:bldP spid="12" grpId="7" animBg="1"/>
      <p:bldP spid="12" grpId="8" animBg="1"/>
      <p:bldP spid="12" grpId="9" animBg="1"/>
      <p:bldP spid="12" grpId="10" animBg="1"/>
      <p:bldP spid="12" grpId="11" animBg="1"/>
      <p:bldP spid="12" grpId="12" animBg="1"/>
      <p:bldP spid="12" grpId="13" animBg="1"/>
      <p:bldP spid="13" grpId="1"/>
      <p:bldP spid="14" grpId="0"/>
      <p:bldP spid="16" grpId="1"/>
      <p:bldP spid="20" grpId="0"/>
      <p:bldP spid="22" grpId="0"/>
      <p:bldP spid="37" grpId="1"/>
      <p:bldP spid="37" grpId="2"/>
      <p:bldP spid="37" grpId="3"/>
      <p:bldP spid="37" grpId="4"/>
      <p:bldP spid="37" grpId="5"/>
      <p:bldP spid="37" grpId="6"/>
      <p:bldP spid="37" grpId="7"/>
      <p:bldP spid="3" grpId="1"/>
      <p:bldP spid="3" grpId="2"/>
      <p:bldP spid="3" grpId="3"/>
      <p:bldP spid="3" grpId="4"/>
      <p:bldP spid="3" grpId="5"/>
      <p:bldP spid="3" grpId="6"/>
      <p:bldP spid="3" grpId="7"/>
      <p:bldP spid="3" grpId="8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0" y="-6349"/>
            <a:ext cx="12196564" cy="6889571"/>
          </a:xfrm>
          <a:prstGeom prst="rect">
            <a:avLst/>
          </a:prstGeom>
          <a:gradFill flip="none" rotWithShape="1">
            <a:gsLst>
              <a:gs pos="0">
                <a:srgbClr val="F4F6F8"/>
              </a:gs>
              <a:gs pos="100000">
                <a:srgbClr val="E1E1E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pic>
        <p:nvPicPr>
          <p:cNvPr id="25" name="图片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075" y="354013"/>
            <a:ext cx="7481888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矩形 6"/>
          <p:cNvSpPr>
            <a:spLocks noChangeArrowheads="1"/>
          </p:cNvSpPr>
          <p:nvPr/>
        </p:nvSpPr>
        <p:spPr bwMode="auto">
          <a:xfrm>
            <a:off x="0" y="4927600"/>
            <a:ext cx="12192000" cy="1955800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27" name="组合 13"/>
          <p:cNvGrpSpPr>
            <a:grpSpLocks noChangeAspect="1"/>
          </p:cNvGrpSpPr>
          <p:nvPr/>
        </p:nvGrpSpPr>
        <p:grpSpPr bwMode="auto">
          <a:xfrm>
            <a:off x="6774815" y="3206750"/>
            <a:ext cx="5578475" cy="3481388"/>
            <a:chOff x="0" y="0"/>
            <a:chExt cx="5324473" cy="3322983"/>
          </a:xfrm>
        </p:grpSpPr>
        <p:pic>
          <p:nvPicPr>
            <p:cNvPr id="28" name="图片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040"/>
            <a:stretch>
              <a:fillRect/>
            </a:stretch>
          </p:blipFill>
          <p:spPr bwMode="auto">
            <a:xfrm>
              <a:off x="6344" y="0"/>
              <a:ext cx="5318129" cy="1642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图片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633" r="2628"/>
            <a:stretch>
              <a:fillRect/>
            </a:stretch>
          </p:blipFill>
          <p:spPr bwMode="auto">
            <a:xfrm>
              <a:off x="0" y="1632435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组合 29"/>
          <p:cNvGrpSpPr/>
          <p:nvPr/>
        </p:nvGrpSpPr>
        <p:grpSpPr>
          <a:xfrm>
            <a:off x="0" y="1571625"/>
            <a:ext cx="2511425" cy="5384800"/>
            <a:chOff x="0" y="1178719"/>
            <a:chExt cx="1883569" cy="4038600"/>
          </a:xfrm>
        </p:grpSpPr>
        <p:sp>
          <p:nvSpPr>
            <p:cNvPr id="31" name="文本框 8"/>
            <p:cNvSpPr txBox="1">
              <a:spLocks noChangeArrowheads="1"/>
            </p:cNvSpPr>
            <p:nvPr/>
          </p:nvSpPr>
          <p:spPr bwMode="auto">
            <a:xfrm>
              <a:off x="0" y="1178719"/>
              <a:ext cx="1121569" cy="403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4400" b="1" dirty="0">
                  <a:solidFill>
                    <a:srgbClr val="1C488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4400" b="1" dirty="0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18"/>
            <p:cNvSpPr/>
            <p:nvPr/>
          </p:nvSpPr>
          <p:spPr bwMode="auto">
            <a:xfrm>
              <a:off x="321469" y="3674269"/>
              <a:ext cx="1562100" cy="732235"/>
            </a:xfrm>
            <a:custGeom>
              <a:avLst/>
              <a:gdLst>
                <a:gd name="T0" fmla="*/ 1378441 w 2083287"/>
                <a:gd name="T1" fmla="*/ 0 h 976698"/>
                <a:gd name="T2" fmla="*/ 2083287 w 2083287"/>
                <a:gd name="T3" fmla="*/ 0 h 976698"/>
                <a:gd name="T4" fmla="*/ 2064107 w 2083287"/>
                <a:gd name="T5" fmla="*/ 198447 h 976698"/>
                <a:gd name="T6" fmla="*/ 1740892 w 2083287"/>
                <a:gd name="T7" fmla="*/ 711989 h 976698"/>
                <a:gd name="T8" fmla="*/ 821880 w 2083287"/>
                <a:gd name="T9" fmla="*/ 976698 h 976698"/>
                <a:gd name="T10" fmla="*/ 0 w 2083287"/>
                <a:gd name="T11" fmla="*/ 808053 h 976698"/>
                <a:gd name="T12" fmla="*/ 0 w 2083287"/>
                <a:gd name="T13" fmla="*/ 199648 h 976698"/>
                <a:gd name="T14" fmla="*/ 772781 w 2083287"/>
                <a:gd name="T15" fmla="*/ 447280 h 976698"/>
                <a:gd name="T16" fmla="*/ 1216810 w 2083287"/>
                <a:gd name="T17" fmla="*/ 323464 h 976698"/>
                <a:gd name="T18" fmla="*/ 1370912 w 2083287"/>
                <a:gd name="T19" fmla="*/ 78901 h 976698"/>
                <a:gd name="T20" fmla="*/ 1378441 w 2083287"/>
                <a:gd name="T21" fmla="*/ 0 h 976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83287" h="976698">
                  <a:moveTo>
                    <a:pt x="1378441" y="0"/>
                  </a:moveTo>
                  <a:lnTo>
                    <a:pt x="2083287" y="0"/>
                  </a:lnTo>
                  <a:lnTo>
                    <a:pt x="2064107" y="198447"/>
                  </a:lnTo>
                  <a:cubicBezTo>
                    <a:pt x="2021012" y="408454"/>
                    <a:pt x="1913273" y="579634"/>
                    <a:pt x="1740892" y="711989"/>
                  </a:cubicBezTo>
                  <a:cubicBezTo>
                    <a:pt x="1511050" y="888462"/>
                    <a:pt x="1204713" y="976698"/>
                    <a:pt x="821880" y="976698"/>
                  </a:cubicBezTo>
                  <a:cubicBezTo>
                    <a:pt x="481743" y="976698"/>
                    <a:pt x="207783" y="920483"/>
                    <a:pt x="0" y="808053"/>
                  </a:cubicBezTo>
                  <a:lnTo>
                    <a:pt x="0" y="199648"/>
                  </a:lnTo>
                  <a:cubicBezTo>
                    <a:pt x="220592" y="364736"/>
                    <a:pt x="478185" y="447280"/>
                    <a:pt x="772781" y="447280"/>
                  </a:cubicBezTo>
                  <a:cubicBezTo>
                    <a:pt x="959216" y="447280"/>
                    <a:pt x="1107226" y="406008"/>
                    <a:pt x="1216810" y="323464"/>
                  </a:cubicBezTo>
                  <a:cubicBezTo>
                    <a:pt x="1298998" y="261556"/>
                    <a:pt x="1350365" y="180035"/>
                    <a:pt x="1370912" y="78901"/>
                  </a:cubicBezTo>
                  <a:lnTo>
                    <a:pt x="13784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67330" y="4036695"/>
            <a:ext cx="746125" cy="637540"/>
            <a:chOff x="5557128" y="2138335"/>
            <a:chExt cx="428348" cy="386204"/>
          </a:xfrm>
        </p:grpSpPr>
        <p:sp>
          <p:nvSpPr>
            <p:cNvPr id="5" name="Freeform 5"/>
            <p:cNvSpPr/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ea typeface="微软雅黑" panose="020B0503020204020204" pitchFamily="34" charset="-122"/>
              </a:endParaRPr>
            </a:p>
          </p:txBody>
        </p:sp>
        <p:sp>
          <p:nvSpPr>
            <p:cNvPr id="6" name="KSO_Shape"/>
            <p:cNvSpPr/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ysClr val="window" lastClr="C7EDC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KSO_Shape"/>
            <p:cNvSpPr/>
            <p:nvPr/>
          </p:nvSpPr>
          <p:spPr bwMode="auto">
            <a:xfrm>
              <a:off x="5652660" y="220922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ysClr val="window" lastClr="C7EDC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TextBox 7">
            <a:extLst>
              <a:ext uri="{FF2B5EF4-FFF2-40B4-BE49-F238E27FC236}">
                <a16:creationId xmlns:a16="http://schemas.microsoft.com/office/drawing/2014/main" id="{3092B6FD-5843-472D-BD41-302DF75D70F2}"/>
              </a:ext>
            </a:extLst>
          </p:cNvPr>
          <p:cNvSpPr txBox="1"/>
          <p:nvPr/>
        </p:nvSpPr>
        <p:spPr>
          <a:xfrm>
            <a:off x="3520102" y="3925328"/>
            <a:ext cx="28007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4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下属公司</a:t>
            </a:r>
          </a:p>
        </p:txBody>
      </p:sp>
    </p:spTree>
    <p:extLst>
      <p:ext uri="{BB962C8B-B14F-4D97-AF65-F5344CB8AC3E}">
        <p14:creationId xmlns:p14="http://schemas.microsoft.com/office/powerpoint/2010/main" val="40229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6000">
        <p14:glitter dir="d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线连接符 23"/>
          <p:cNvCxnSpPr/>
          <p:nvPr/>
        </p:nvCxnSpPr>
        <p:spPr>
          <a:xfrm>
            <a:off x="346836" y="1008499"/>
            <a:ext cx="11412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32115" y="521430"/>
            <a:ext cx="3262432" cy="3877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latin typeface="+mn-ea"/>
                <a:cs typeface="+mn-ea"/>
              </a:rPr>
              <a:t>北京控股磁悬浮技术发展有限公司</a:t>
            </a:r>
            <a:endParaRPr lang="zh-CN" altLang="en-US" sz="1600" b="1" dirty="0">
              <a:solidFill>
                <a:schemeClr val="tx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8140" y="172720"/>
            <a:ext cx="4911725" cy="738654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3.1.1</a:t>
            </a:r>
            <a:r>
              <a:rPr lang="zh-CN" altLang="en-US" sz="2800" b="1" spc="30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磁浮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公司简介</a:t>
            </a:r>
          </a:p>
        </p:txBody>
      </p:sp>
      <p:pic>
        <p:nvPicPr>
          <p:cNvPr id="16" name="图片 15" descr="图片1_meitu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365" y="481965"/>
            <a:ext cx="539750" cy="426720"/>
          </a:xfrm>
          <a:prstGeom prst="rect">
            <a:avLst/>
          </a:prstGeom>
        </p:spPr>
      </p:pic>
      <p:pic>
        <p:nvPicPr>
          <p:cNvPr id="32" name="Picture 2" descr="C:\Users\ZYH\Desktop\未标题-2.gif">
            <a:extLst>
              <a:ext uri="{FF2B5EF4-FFF2-40B4-BE49-F238E27FC236}">
                <a16:creationId xmlns:a16="http://schemas.microsoft.com/office/drawing/2014/main" id="{D5234E10-BD72-4BA1-86CC-8298AB118DA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12000"/>
          </a:blip>
          <a:stretch>
            <a:fillRect/>
          </a:stretch>
        </p:blipFill>
        <p:spPr>
          <a:xfrm>
            <a:off x="158604" y="1008499"/>
            <a:ext cx="5429250" cy="5286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6BD2D3CB-8EEB-4B31-A94C-496E3E091C1E}"/>
              </a:ext>
            </a:extLst>
          </p:cNvPr>
          <p:cNvSpPr/>
          <p:nvPr/>
        </p:nvSpPr>
        <p:spPr>
          <a:xfrm>
            <a:off x="5894930" y="1885819"/>
            <a:ext cx="574645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北京控股磁悬浮技术发展有限公司（简称：北京磁浮）成立于2001年9月27日，是专业从事中低速磁浮交通研发、集成、建设、运维“四位一体”职能的北京市高新技术企业，</a:t>
            </a:r>
            <a:r>
              <a:rPr lang="zh-CN" altLang="zh-CN" dirty="0">
                <a:latin typeface="仿宋_GB2312" pitchFamily="49" charset="-122"/>
                <a:ea typeface="仿宋_GB2312" pitchFamily="49" charset="-122"/>
              </a:rPr>
              <a:t>拥有专利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152</a:t>
            </a:r>
            <a:r>
              <a:rPr lang="zh-CN" altLang="zh-CN" dirty="0">
                <a:latin typeface="仿宋_GB2312" pitchFamily="49" charset="-122"/>
                <a:ea typeface="仿宋_GB2312" pitchFamily="49" charset="-122"/>
              </a:rPr>
              <a:t>项，其中发明专利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88</a:t>
            </a:r>
            <a:r>
              <a:rPr lang="zh-CN" altLang="zh-CN" dirty="0">
                <a:latin typeface="仿宋_GB2312" pitchFamily="49" charset="-122"/>
                <a:ea typeface="仿宋_GB2312" pitchFamily="49" charset="-122"/>
              </a:rPr>
              <a:t>项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，注册资本10000万元人民币。</a:t>
            </a:r>
            <a:endParaRPr lang="en-US" altLang="zh-CN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目前员工共计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177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人，其中中高级以上专业技术职称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86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人，员工多集中在铁道车辆、电气工程及其自动化、机电一体化、车辆工程、通信工程、土木工程专业。</a:t>
            </a:r>
          </a:p>
          <a:p>
            <a:pPr>
              <a:lnSpc>
                <a:spcPts val="2400"/>
              </a:lnSpc>
            </a:pP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</p:txBody>
      </p:sp>
      <p:pic>
        <p:nvPicPr>
          <p:cNvPr id="35" name="Picture 2" descr="2015高新技术企业证书-国家-小 (1)">
            <a:extLst>
              <a:ext uri="{FF2B5EF4-FFF2-40B4-BE49-F238E27FC236}">
                <a16:creationId xmlns:a16="http://schemas.microsoft.com/office/drawing/2014/main" id="{70F82CBC-FB07-47D2-B165-17CF6557E7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3606" y="4983033"/>
            <a:ext cx="1906554" cy="128999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" name="Picture 3" descr="2016-12-29 中关村高新-小 (1)">
            <a:extLst>
              <a:ext uri="{FF2B5EF4-FFF2-40B4-BE49-F238E27FC236}">
                <a16:creationId xmlns:a16="http://schemas.microsoft.com/office/drawing/2014/main" id="{785724DF-1763-4958-A258-54DB537158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1191" y="5012215"/>
            <a:ext cx="1867645" cy="123162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" name="Picture 4">
            <a:extLst>
              <a:ext uri="{FF2B5EF4-FFF2-40B4-BE49-F238E27FC236}">
                <a16:creationId xmlns:a16="http://schemas.microsoft.com/office/drawing/2014/main" id="{0B7A2001-F792-414A-A0A0-2D18528326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4930" y="5105747"/>
            <a:ext cx="1867645" cy="1206187"/>
          </a:xfrm>
          <a:prstGeom prst="rect">
            <a:avLst/>
          </a:prstGeom>
          <a:noFill/>
          <a:ln w="9525"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6028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14:glitter dir="d"/>
      </p:transition>
    </mc:Choice>
    <mc:Fallback xmlns="">
      <p:transition spd="slow" advClick="0" advTm="10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线连接符 23"/>
          <p:cNvCxnSpPr/>
          <p:nvPr/>
        </p:nvCxnSpPr>
        <p:spPr>
          <a:xfrm>
            <a:off x="346836" y="1008499"/>
            <a:ext cx="11412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32115" y="521430"/>
            <a:ext cx="3262432" cy="3877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latin typeface="+mn-ea"/>
                <a:cs typeface="+mn-ea"/>
              </a:rPr>
              <a:t>北京控股磁悬浮技术发展有限公司</a:t>
            </a:r>
            <a:endParaRPr lang="zh-CN" altLang="en-US" sz="1600" b="1" dirty="0">
              <a:solidFill>
                <a:schemeClr val="tx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8140" y="172720"/>
            <a:ext cx="4911725" cy="738654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3.1.2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磁浮公司主营业务</a:t>
            </a:r>
          </a:p>
        </p:txBody>
      </p:sp>
      <p:pic>
        <p:nvPicPr>
          <p:cNvPr id="16" name="图片 15" descr="图片1_meitu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365" y="481965"/>
            <a:ext cx="539750" cy="42672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C0EB17F-A469-4974-A2A1-2A770DC7D7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990" y="1848662"/>
            <a:ext cx="4408102" cy="273939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F2792B9F-5835-4D38-BC78-A098E0A748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863" y="2117111"/>
            <a:ext cx="3246280" cy="2318504"/>
          </a:xfrm>
          <a:prstGeom prst="rect">
            <a:avLst/>
          </a:prstGeom>
        </p:spPr>
      </p:pic>
      <p:sp>
        <p:nvSpPr>
          <p:cNvPr id="17" name="Text Box 10">
            <a:extLst>
              <a:ext uri="{FF2B5EF4-FFF2-40B4-BE49-F238E27FC236}">
                <a16:creationId xmlns:a16="http://schemas.microsoft.com/office/drawing/2014/main" id="{A7E90761-7F4C-451A-B623-978826F64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9376" y="4767986"/>
            <a:ext cx="4025329" cy="6679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846" tIns="25922" rIns="51846" bIns="25922">
            <a:spAutoFit/>
          </a:bodyPr>
          <a:lstStyle/>
          <a:p>
            <a:pPr lvl="0" algn="ctr"/>
            <a:r>
              <a:rPr lang="zh-CN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中低速磁悬浮交通系统及设备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ctr"/>
            <a:r>
              <a:rPr lang="zh-CN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的研发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、系统集成维护及技术咨询</a:t>
            </a:r>
            <a:endParaRPr lang="zh-CN" altLang="zh-CN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7ED2E50E-DD35-4372-B642-1865726F34A8}"/>
              </a:ext>
            </a:extLst>
          </p:cNvPr>
          <p:cNvSpPr/>
          <p:nvPr/>
        </p:nvSpPr>
        <p:spPr>
          <a:xfrm>
            <a:off x="6962863" y="4789558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中低速磁悬浮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轨道交通建设、</a:t>
            </a:r>
            <a:endParaRPr lang="en-US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algn="ctr"/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技术咨询、工程咨询及技术服务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6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14:glitter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3" grpId="2"/>
      <p:bldP spid="13" grpId="3"/>
      <p:bldP spid="13" grpId="4"/>
      <p:bldP spid="13" grpId="5"/>
      <p:bldP spid="13" grpId="6"/>
      <p:bldP spid="15" grpId="0"/>
      <p:bldP spid="15" grpId="1"/>
      <p:bldP spid="15" grpId="2"/>
      <p:bldP spid="15" grpId="3"/>
      <p:bldP spid="15" grpId="4"/>
      <p:bldP spid="15" grpId="5"/>
      <p:bldP spid="15" grpId="6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线连接符 23"/>
          <p:cNvCxnSpPr/>
          <p:nvPr/>
        </p:nvCxnSpPr>
        <p:spPr>
          <a:xfrm>
            <a:off x="346836" y="1008499"/>
            <a:ext cx="11412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32115" y="521430"/>
            <a:ext cx="3262432" cy="3877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latin typeface="+mn-ea"/>
                <a:cs typeface="+mn-ea"/>
              </a:rPr>
              <a:t>北京控股磁悬浮技术发展有限公司</a:t>
            </a:r>
            <a:endParaRPr lang="zh-CN" altLang="en-US" sz="1600" b="1" dirty="0">
              <a:solidFill>
                <a:schemeClr val="tx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8140" y="172720"/>
            <a:ext cx="4911725" cy="738654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3.1.3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磁浮公司重点项目</a:t>
            </a:r>
          </a:p>
        </p:txBody>
      </p:sp>
      <p:pic>
        <p:nvPicPr>
          <p:cNvPr id="16" name="图片 15" descr="图片1_meitu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365" y="481965"/>
            <a:ext cx="539750" cy="426720"/>
          </a:xfrm>
          <a:prstGeom prst="rect">
            <a:avLst/>
          </a:prstGeom>
        </p:spPr>
      </p:pic>
      <p:pic>
        <p:nvPicPr>
          <p:cNvPr id="11" name="Picture 6" descr="D:\3-宣传工作\2-宣传活动\20171016重大办-试运行\S1线线路图3D.jpg">
            <a:extLst>
              <a:ext uri="{FF2B5EF4-FFF2-40B4-BE49-F238E27FC236}">
                <a16:creationId xmlns:a16="http://schemas.microsoft.com/office/drawing/2014/main" id="{16EB2FFB-007A-4FB2-ACEE-08DD028F4F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11" y="1970749"/>
            <a:ext cx="5420223" cy="36716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1CE3361E-7F4E-403A-8DEE-CF3DCA86A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5991" y="2297921"/>
            <a:ext cx="5452845" cy="2307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lvl="1" indent="180975" algn="just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</a:pP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     北京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S1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线线路已于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2017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年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12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月底试运营，全长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10.236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公里，其中高架段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9.953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公里，隧道段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0.283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公里，全线设站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8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座，全部为高架站（石厂站、小园站、栗园庄站、上岸站、桥户营站、四道桥站、金安桥站、苹果园站）。</a:t>
            </a: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_GB2312" pitchFamily="49" charset="-122"/>
                <a:ea typeface="仿宋_GB2312" pitchFamily="49" charset="-122"/>
                <a:cs typeface="+mn-cs"/>
              </a:rPr>
              <a:t> </a:t>
            </a:r>
            <a:endParaRPr kumimoji="0" lang="en-US" altLang="zh-CN" sz="1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_GB2312" pitchFamily="49" charset="-122"/>
              <a:ea typeface="仿宋_GB2312" pitchFamily="49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C2C8D12-8163-41B8-931E-83750DD8A8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135" y="5000602"/>
            <a:ext cx="2113729" cy="128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7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14:glitter dir="d"/>
      </p:transition>
    </mc:Choice>
    <mc:Fallback xmlns="">
      <p:transition spd="slow" advClick="0" advTm="1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目录"/>
          <p:cNvPicPr>
            <a:picLocks noChangeAspect="1"/>
          </p:cNvPicPr>
          <p:nvPr/>
        </p:nvPicPr>
        <p:blipFill>
          <a:blip r:embed="rId3"/>
          <a:srcRect t="-120" r="980"/>
          <a:stretch>
            <a:fillRect/>
          </a:stretch>
        </p:blipFill>
        <p:spPr>
          <a:xfrm>
            <a:off x="12065" y="-4445"/>
            <a:ext cx="11507470" cy="6866255"/>
          </a:xfrm>
          <a:prstGeom prst="rect">
            <a:avLst/>
          </a:prstGeom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5782713" y="1764692"/>
            <a:ext cx="576064" cy="576064"/>
          </a:xfrm>
          <a:prstGeom prst="rect">
            <a:avLst/>
          </a:prstGeom>
          <a:solidFill>
            <a:srgbClr val="263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6358890" y="2340610"/>
            <a:ext cx="5229225" cy="2540"/>
          </a:xfrm>
          <a:prstGeom prst="line">
            <a:avLst/>
          </a:prstGeom>
          <a:ln>
            <a:solidFill>
              <a:srgbClr val="2637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7118350" y="1696720"/>
            <a:ext cx="1628140" cy="643890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公司简介</a:t>
            </a:r>
          </a:p>
        </p:txBody>
      </p:sp>
      <p:sp>
        <p:nvSpPr>
          <p:cNvPr id="5" name="矩形 4"/>
          <p:cNvSpPr/>
          <p:nvPr/>
        </p:nvSpPr>
        <p:spPr>
          <a:xfrm>
            <a:off x="5782713" y="2721028"/>
            <a:ext cx="576064" cy="576064"/>
          </a:xfrm>
          <a:prstGeom prst="rect">
            <a:avLst/>
          </a:prstGeom>
          <a:solidFill>
            <a:srgbClr val="263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6359181" y="3297092"/>
            <a:ext cx="5240212" cy="0"/>
          </a:xfrm>
          <a:prstGeom prst="line">
            <a:avLst/>
          </a:prstGeom>
          <a:ln>
            <a:solidFill>
              <a:srgbClr val="2637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358890" y="2653030"/>
            <a:ext cx="5160645" cy="581046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招聘优势</a:t>
            </a:r>
          </a:p>
        </p:txBody>
      </p:sp>
      <p:sp>
        <p:nvSpPr>
          <p:cNvPr id="8" name="矩形 7"/>
          <p:cNvSpPr/>
          <p:nvPr/>
        </p:nvSpPr>
        <p:spPr>
          <a:xfrm>
            <a:off x="5782713" y="3651554"/>
            <a:ext cx="576064" cy="576064"/>
          </a:xfrm>
          <a:prstGeom prst="rect">
            <a:avLst/>
          </a:prstGeom>
          <a:solidFill>
            <a:srgbClr val="263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6359181" y="4226982"/>
            <a:ext cx="5240212" cy="0"/>
          </a:xfrm>
          <a:prstGeom prst="line">
            <a:avLst/>
          </a:prstGeom>
          <a:ln>
            <a:solidFill>
              <a:srgbClr val="2637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358955" y="3580521"/>
            <a:ext cx="2146723" cy="646321"/>
          </a:xfrm>
          <a:prstGeom prst="rect">
            <a:avLst/>
          </a:prstGeom>
        </p:spPr>
        <p:txBody>
          <a:bodyPr wrap="none" lIns="91431" tIns="45715" rIns="91431" bIns="45715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下属公司</a:t>
            </a:r>
          </a:p>
        </p:txBody>
      </p:sp>
      <p:sp>
        <p:nvSpPr>
          <p:cNvPr id="11" name="矩形 10"/>
          <p:cNvSpPr/>
          <p:nvPr/>
        </p:nvSpPr>
        <p:spPr>
          <a:xfrm>
            <a:off x="5782713" y="4581259"/>
            <a:ext cx="576064" cy="576064"/>
          </a:xfrm>
          <a:prstGeom prst="rect">
            <a:avLst/>
          </a:prstGeom>
          <a:solidFill>
            <a:srgbClr val="263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cxnSp>
        <p:nvCxnSpPr>
          <p:cNvPr id="12" name="直接连接符 11"/>
          <p:cNvCxnSpPr/>
          <p:nvPr/>
        </p:nvCxnSpPr>
        <p:spPr>
          <a:xfrm>
            <a:off x="6359179" y="5149067"/>
            <a:ext cx="5240212" cy="0"/>
          </a:xfrm>
          <a:prstGeom prst="line">
            <a:avLst/>
          </a:prstGeom>
          <a:ln>
            <a:solidFill>
              <a:srgbClr val="2637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358955" y="4510861"/>
            <a:ext cx="2146723" cy="646321"/>
          </a:xfrm>
          <a:prstGeom prst="rect">
            <a:avLst/>
          </a:prstGeom>
        </p:spPr>
        <p:txBody>
          <a:bodyPr wrap="none" lIns="91431" tIns="45715" rIns="91431" bIns="45715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招聘需求</a:t>
            </a:r>
          </a:p>
        </p:txBody>
      </p:sp>
      <p:sp>
        <p:nvSpPr>
          <p:cNvPr id="18" name="文本框 6"/>
          <p:cNvSpPr txBox="1"/>
          <p:nvPr/>
        </p:nvSpPr>
        <p:spPr>
          <a:xfrm>
            <a:off x="5782945" y="375920"/>
            <a:ext cx="4677410" cy="76708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zh-CN" altLang="en-US" sz="4400" b="1" kern="18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宣讲会安排</a:t>
            </a:r>
          </a:p>
        </p:txBody>
      </p:sp>
      <p:sp>
        <p:nvSpPr>
          <p:cNvPr id="14" name="矩形 13"/>
          <p:cNvSpPr/>
          <p:nvPr/>
        </p:nvSpPr>
        <p:spPr>
          <a:xfrm>
            <a:off x="5782713" y="1764692"/>
            <a:ext cx="576064" cy="576064"/>
          </a:xfrm>
          <a:prstGeom prst="rect">
            <a:avLst/>
          </a:prstGeom>
          <a:solidFill>
            <a:srgbClr val="263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15" name="矩形 14"/>
          <p:cNvSpPr/>
          <p:nvPr/>
        </p:nvSpPr>
        <p:spPr>
          <a:xfrm>
            <a:off x="7118350" y="1696720"/>
            <a:ext cx="1628140" cy="643890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公司简介</a:t>
            </a:r>
          </a:p>
        </p:txBody>
      </p:sp>
      <p:sp>
        <p:nvSpPr>
          <p:cNvPr id="17" name="矩形 16"/>
          <p:cNvSpPr/>
          <p:nvPr/>
        </p:nvSpPr>
        <p:spPr>
          <a:xfrm>
            <a:off x="5782713" y="2721663"/>
            <a:ext cx="576064" cy="576064"/>
          </a:xfrm>
          <a:prstGeom prst="rect">
            <a:avLst/>
          </a:prstGeom>
          <a:solidFill>
            <a:srgbClr val="263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19" name="矩形 18"/>
          <p:cNvSpPr/>
          <p:nvPr/>
        </p:nvSpPr>
        <p:spPr>
          <a:xfrm>
            <a:off x="5782713" y="3652189"/>
            <a:ext cx="576064" cy="576064"/>
          </a:xfrm>
          <a:prstGeom prst="rect">
            <a:avLst/>
          </a:prstGeom>
          <a:solidFill>
            <a:srgbClr val="263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23" name="矩形 22"/>
          <p:cNvSpPr/>
          <p:nvPr/>
        </p:nvSpPr>
        <p:spPr>
          <a:xfrm>
            <a:off x="5782713" y="4581894"/>
            <a:ext cx="576064" cy="576064"/>
          </a:xfrm>
          <a:prstGeom prst="rect">
            <a:avLst/>
          </a:prstGeom>
          <a:solidFill>
            <a:srgbClr val="263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26" name="矩形 25"/>
          <p:cNvSpPr/>
          <p:nvPr/>
        </p:nvSpPr>
        <p:spPr>
          <a:xfrm>
            <a:off x="5782713" y="1765327"/>
            <a:ext cx="576064" cy="576064"/>
          </a:xfrm>
          <a:prstGeom prst="rect">
            <a:avLst/>
          </a:prstGeom>
          <a:solidFill>
            <a:srgbClr val="263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pic>
        <p:nvPicPr>
          <p:cNvPr id="27" name="图片 26" descr="图片1_meitu_1">
            <a:extLst>
              <a:ext uri="{FF2B5EF4-FFF2-40B4-BE49-F238E27FC236}">
                <a16:creationId xmlns:a16="http://schemas.microsoft.com/office/drawing/2014/main" id="{8F0CDDBA-8F7E-4A68-9BE8-2194290C3D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318" y="642026"/>
            <a:ext cx="1031479" cy="5778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5000">
        <p14:glitter dir="d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99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99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75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75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35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850"/>
                            </p:stCondLst>
                            <p:childTnLst>
                              <p:par>
                                <p:cTn id="5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825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325"/>
                            </p:stCondLst>
                            <p:childTnLst>
                              <p:par>
                                <p:cTn id="6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3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8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775"/>
                            </p:stCondLst>
                            <p:childTnLst>
                              <p:par>
                                <p:cTn id="8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275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775"/>
                            </p:stCondLst>
                            <p:childTnLst>
                              <p:par>
                                <p:cTn id="9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275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5" grpId="0" bldLvl="0" animBg="1"/>
      <p:bldP spid="7" grpId="0"/>
      <p:bldP spid="8" grpId="0" bldLvl="0" animBg="1"/>
      <p:bldP spid="10" grpId="0"/>
      <p:bldP spid="11" grpId="0" bldLvl="0" animBg="1"/>
      <p:bldP spid="13" grpId="0"/>
      <p:bldP spid="18" grpId="0"/>
      <p:bldP spid="14" grpId="0" bldLvl="0" animBg="1"/>
      <p:bldP spid="15" grpId="0"/>
      <p:bldP spid="17" grpId="0" bldLvl="0" animBg="1"/>
      <p:bldP spid="19" grpId="0" bldLvl="0" animBg="1"/>
      <p:bldP spid="23" grpId="0" bldLvl="0" animBg="1"/>
      <p:bldP spid="26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4" descr="C:\Users\cyy\Pictures\图片13_副本.png">
            <a:extLst>
              <a:ext uri="{FF2B5EF4-FFF2-40B4-BE49-F238E27FC236}">
                <a16:creationId xmlns:a16="http://schemas.microsoft.com/office/drawing/2014/main" id="{BA8CA002-42FC-4D1D-BDF0-0E9AA1888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19" y="4038000"/>
            <a:ext cx="5603956" cy="2008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线连接符 23"/>
          <p:cNvCxnSpPr/>
          <p:nvPr/>
        </p:nvCxnSpPr>
        <p:spPr>
          <a:xfrm>
            <a:off x="346836" y="1008499"/>
            <a:ext cx="11412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358140" y="172720"/>
            <a:ext cx="4911725" cy="738654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3.2.1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京车公司简介</a:t>
            </a:r>
          </a:p>
        </p:txBody>
      </p:sp>
      <p:sp>
        <p:nvSpPr>
          <p:cNvPr id="20" name="矩形 1">
            <a:extLst>
              <a:ext uri="{FF2B5EF4-FFF2-40B4-BE49-F238E27FC236}">
                <a16:creationId xmlns:a16="http://schemas.microsoft.com/office/drawing/2014/main" id="{34F04BB7-5E5D-4569-9585-D27B8E72B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6753" y="1824873"/>
            <a:ext cx="369242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400"/>
              </a:lnSpc>
            </a:pP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北京地铁车辆装备有限公司现有职工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1300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余人，注册资本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12.99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亿元，占地面积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23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万平方米。 是目前国内唯一集研发、制造、修理为一体的城市轨道交通车辆专业化企业。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4B53C5D-C738-4E4B-87FF-C44AD72042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7778" y="284483"/>
            <a:ext cx="3743325" cy="647700"/>
          </a:xfrm>
          <a:prstGeom prst="rect">
            <a:avLst/>
          </a:prstGeom>
        </p:spPr>
      </p:pic>
      <p:pic>
        <p:nvPicPr>
          <p:cNvPr id="7" name="Picture 3" descr="C:\Documents and Settings\shihn\桌面\6.jpg">
            <a:extLst>
              <a:ext uri="{FF2B5EF4-FFF2-40B4-BE49-F238E27FC236}">
                <a16:creationId xmlns:a16="http://schemas.microsoft.com/office/drawing/2014/main" id="{1D725DEC-05D3-4EE9-A0F2-8E7FFBA5E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812" y="1562107"/>
            <a:ext cx="2467491" cy="1703482"/>
          </a:xfrm>
          <a:prstGeom prst="rect">
            <a:avLst/>
          </a:prstGeom>
          <a:noFill/>
          <a:ln>
            <a:noFill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C:\Documents and Settings\shihn\桌面\5.jpg">
            <a:extLst>
              <a:ext uri="{FF2B5EF4-FFF2-40B4-BE49-F238E27FC236}">
                <a16:creationId xmlns:a16="http://schemas.microsoft.com/office/drawing/2014/main" id="{0BC98D02-247B-4018-A48B-FA1F5BCF6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53" y="1562107"/>
            <a:ext cx="2658797" cy="1772938"/>
          </a:xfrm>
          <a:prstGeom prst="rect">
            <a:avLst/>
          </a:prstGeom>
          <a:noFill/>
          <a:ln>
            <a:noFill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4">
            <a:extLst>
              <a:ext uri="{FF2B5EF4-FFF2-40B4-BE49-F238E27FC236}">
                <a16:creationId xmlns:a16="http://schemas.microsoft.com/office/drawing/2014/main" id="{36E17357-0CD0-4602-A605-1B0A93A28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6753" y="4150928"/>
            <a:ext cx="4036832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400"/>
              </a:lnSpc>
            </a:pP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产品业绩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——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轨道交通车辆新造车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(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截止至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201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6年12月，京车公司累计新造车1900辆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)</a:t>
            </a:r>
            <a:endParaRPr lang="zh-CN" altLang="en-US" dirty="0">
              <a:latin typeface="仿宋_GB2312" pitchFamily="49" charset="-122"/>
              <a:ea typeface="仿宋_GB2312" pitchFamily="49" charset="-122"/>
            </a:endParaRPr>
          </a:p>
          <a:p>
            <a:pPr eaLnBrk="1" hangingPunct="1"/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31213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14:glitter dir="d"/>
      </p:transition>
    </mc:Choice>
    <mc:Fallback xmlns="">
      <p:transition spd="slow" advClick="0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 descr="C:\Documents and Settings\shihn\桌面\6.jpg">
            <a:extLst>
              <a:ext uri="{FF2B5EF4-FFF2-40B4-BE49-F238E27FC236}">
                <a16:creationId xmlns:a16="http://schemas.microsoft.com/office/drawing/2014/main" id="{71C9638B-F01A-465F-8C75-5E8D8E974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119" y="1680668"/>
            <a:ext cx="2941492" cy="1526797"/>
          </a:xfrm>
          <a:prstGeom prst="rect">
            <a:avLst/>
          </a:prstGeom>
          <a:noFill/>
          <a:ln>
            <a:noFill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 descr="C:\Documents and Settings\shihn\桌面\5.jpg">
            <a:extLst>
              <a:ext uri="{FF2B5EF4-FFF2-40B4-BE49-F238E27FC236}">
                <a16:creationId xmlns:a16="http://schemas.microsoft.com/office/drawing/2014/main" id="{90F603A0-9DB1-47D0-95D5-2D766C507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343" y="1574442"/>
            <a:ext cx="2593589" cy="1815585"/>
          </a:xfrm>
          <a:prstGeom prst="rect">
            <a:avLst/>
          </a:prstGeom>
          <a:noFill/>
          <a:ln>
            <a:noFill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线连接符 23"/>
          <p:cNvCxnSpPr/>
          <p:nvPr/>
        </p:nvCxnSpPr>
        <p:spPr>
          <a:xfrm>
            <a:off x="346836" y="1008499"/>
            <a:ext cx="11412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358140" y="172720"/>
            <a:ext cx="4911725" cy="738654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3.2.2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京车公司主要产品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4B53C5D-C738-4E4B-87FF-C44AD72042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7778" y="284483"/>
            <a:ext cx="3743325" cy="647700"/>
          </a:xfrm>
          <a:prstGeom prst="rect">
            <a:avLst/>
          </a:prstGeom>
        </p:spPr>
      </p:pic>
      <p:pic>
        <p:nvPicPr>
          <p:cNvPr id="17" name="图片 4" descr="DSC00017.JPG">
            <a:extLst>
              <a:ext uri="{FF2B5EF4-FFF2-40B4-BE49-F238E27FC236}">
                <a16:creationId xmlns:a16="http://schemas.microsoft.com/office/drawing/2014/main" id="{3D2AEBB0-EFE3-4C1B-8C35-82EF1467FC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" t="12973" r="9189" b="2702"/>
          <a:stretch>
            <a:fillRect/>
          </a:stretch>
        </p:blipFill>
        <p:spPr bwMode="auto">
          <a:xfrm>
            <a:off x="1152787" y="3572590"/>
            <a:ext cx="2081474" cy="1289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" descr="039A4881.JPG">
            <a:extLst>
              <a:ext uri="{FF2B5EF4-FFF2-40B4-BE49-F238E27FC236}">
                <a16:creationId xmlns:a16="http://schemas.microsoft.com/office/drawing/2014/main" id="{AD999640-BD4F-40BE-A419-722C68AB7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119" y="3650536"/>
            <a:ext cx="2081474" cy="122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85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14:glitter dir="d"/>
      </p:transition>
    </mc:Choice>
    <mc:Fallback xmlns="">
      <p:transition spd="slow" advClick="0" advTm="10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线连接符 23"/>
          <p:cNvCxnSpPr/>
          <p:nvPr/>
        </p:nvCxnSpPr>
        <p:spPr>
          <a:xfrm>
            <a:off x="346836" y="1008499"/>
            <a:ext cx="11412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358140" y="172720"/>
            <a:ext cx="4911725" cy="738654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3.2.2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京车公司主要产品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4B53C5D-C738-4E4B-87FF-C44AD72042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778" y="284483"/>
            <a:ext cx="3743325" cy="647700"/>
          </a:xfrm>
          <a:prstGeom prst="rect">
            <a:avLst/>
          </a:prstGeom>
        </p:spPr>
      </p:pic>
      <p:pic>
        <p:nvPicPr>
          <p:cNvPr id="12" name="Picture 2" descr="C:\Documents and Settings\shihn\桌面\8.jpg">
            <a:extLst>
              <a:ext uri="{FF2B5EF4-FFF2-40B4-BE49-F238E27FC236}">
                <a16:creationId xmlns:a16="http://schemas.microsoft.com/office/drawing/2014/main" id="{68E5F128-F5E9-4884-AA60-CEE0FAF899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313" y="1451640"/>
            <a:ext cx="4254222" cy="312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4" descr="DSC00017.JPG">
            <a:extLst>
              <a:ext uri="{FF2B5EF4-FFF2-40B4-BE49-F238E27FC236}">
                <a16:creationId xmlns:a16="http://schemas.microsoft.com/office/drawing/2014/main" id="{AFDF045A-ECDA-4747-8855-368850E24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" t="12973" r="9189" b="2702"/>
          <a:stretch>
            <a:fillRect/>
          </a:stretch>
        </p:blipFill>
        <p:spPr bwMode="auto">
          <a:xfrm>
            <a:off x="4087271" y="2732457"/>
            <a:ext cx="2738700" cy="1697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1" descr="039A4881.JPG">
            <a:extLst>
              <a:ext uri="{FF2B5EF4-FFF2-40B4-BE49-F238E27FC236}">
                <a16:creationId xmlns:a16="http://schemas.microsoft.com/office/drawing/2014/main" id="{8F278333-1A2C-4FDB-B47B-FE8434326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44" y="1466831"/>
            <a:ext cx="2619456" cy="1546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">
            <a:extLst>
              <a:ext uri="{FF2B5EF4-FFF2-40B4-BE49-F238E27FC236}">
                <a16:creationId xmlns:a16="http://schemas.microsoft.com/office/drawing/2014/main" id="{3FEA5EC3-D4BF-4312-8C6F-243043B23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361" y="5067806"/>
            <a:ext cx="101497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dirty="0">
                <a:latin typeface="仿宋_GB2312" pitchFamily="49" charset="-122"/>
                <a:ea typeface="仿宋_GB2312" pitchFamily="49" charset="-122"/>
              </a:rPr>
              <a:t>自主研发有轨电车、</a:t>
            </a:r>
            <a:r>
              <a:rPr lang="en-US" altLang="zh-CN" sz="1600" dirty="0">
                <a:latin typeface="仿宋_GB2312" pitchFamily="49" charset="-122"/>
                <a:ea typeface="仿宋_GB2312" pitchFamily="49" charset="-122"/>
              </a:rPr>
              <a:t>A</a:t>
            </a:r>
            <a:r>
              <a:rPr lang="zh-CN" altLang="en-US" sz="1600" dirty="0">
                <a:latin typeface="仿宋_GB2312" pitchFamily="49" charset="-122"/>
                <a:ea typeface="仿宋_GB2312" pitchFamily="49" charset="-122"/>
              </a:rPr>
              <a:t>型客车、轨道检查车等轨道交通车型，在保有北京市场的同时将市场开拓至越南。</a:t>
            </a:r>
            <a:endParaRPr lang="en-US" altLang="zh-CN" sz="1600" dirty="0">
              <a:latin typeface="仿宋_GB2312" pitchFamily="49" charset="-122"/>
              <a:ea typeface="仿宋_GB2312" pitchFamily="49" charset="-122"/>
            </a:endParaRPr>
          </a:p>
          <a:p>
            <a:pPr algn="ctr" eaLnBrk="1" hangingPunct="1"/>
            <a:r>
              <a:rPr lang="zh-CN" altLang="en-US" sz="1600" dirty="0">
                <a:latin typeface="仿宋_GB2312" pitchFamily="49" charset="-122"/>
                <a:ea typeface="仿宋_GB2312" pitchFamily="49" charset="-122"/>
              </a:rPr>
              <a:t>企业重组并购后，国内市场由北京拓展至京津冀地区。</a:t>
            </a:r>
          </a:p>
        </p:txBody>
      </p:sp>
    </p:spTree>
    <p:extLst>
      <p:ext uri="{BB962C8B-B14F-4D97-AF65-F5344CB8AC3E}">
        <p14:creationId xmlns:p14="http://schemas.microsoft.com/office/powerpoint/2010/main" val="164857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14:glitter dir="d"/>
      </p:transition>
    </mc:Choice>
    <mc:Fallback xmlns="">
      <p:transition spd="slow" advClick="0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线连接符 23"/>
          <p:cNvCxnSpPr/>
          <p:nvPr/>
        </p:nvCxnSpPr>
        <p:spPr>
          <a:xfrm>
            <a:off x="346836" y="1008499"/>
            <a:ext cx="11412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id="{B9145533-1984-477D-94E4-A3D4C1D7D815}"/>
              </a:ext>
            </a:extLst>
          </p:cNvPr>
          <p:cNvSpPr/>
          <p:nvPr/>
        </p:nvSpPr>
        <p:spPr>
          <a:xfrm>
            <a:off x="358140" y="172720"/>
            <a:ext cx="4911725" cy="738654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3.3</a:t>
            </a:r>
            <a:r>
              <a:rPr lang="zh-CN" altLang="en-US" sz="2800" b="1" spc="30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河北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京车简介</a:t>
            </a:r>
          </a:p>
        </p:txBody>
      </p:sp>
      <p:pic>
        <p:nvPicPr>
          <p:cNvPr id="41" name="图片 8">
            <a:extLst>
              <a:ext uri="{FF2B5EF4-FFF2-40B4-BE49-F238E27FC236}">
                <a16:creationId xmlns:a16="http://schemas.microsoft.com/office/drawing/2014/main" id="{4E653892-5D4A-4A62-A5C1-FE447414A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09" y="2125966"/>
            <a:ext cx="7100107" cy="34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9166FDF2-2823-43C7-9967-B4CC5F4820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8849" y="368449"/>
            <a:ext cx="3724275" cy="542925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89061231-A2DB-43AA-8305-B9800915987E}"/>
              </a:ext>
            </a:extLst>
          </p:cNvPr>
          <p:cNvSpPr/>
          <p:nvPr/>
        </p:nvSpPr>
        <p:spPr>
          <a:xfrm>
            <a:off x="1788544" y="5849501"/>
            <a:ext cx="50313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投资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50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亿亿元，占地</a:t>
            </a: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1500</a:t>
            </a:r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亩，产能千万亿。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2C43955-DA4D-47AB-AF8C-0DD109F928ED}"/>
              </a:ext>
            </a:extLst>
          </p:cNvPr>
          <p:cNvSpPr/>
          <p:nvPr/>
        </p:nvSpPr>
        <p:spPr>
          <a:xfrm>
            <a:off x="7877174" y="2275612"/>
            <a:ext cx="41433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主营业务包含城市轨道交通车辆、磁浮车辆、城际车辆、高铁车辆等轨道交通设备的制造、运营维护及相关领域的技术服务。</a:t>
            </a:r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5FC88A5-881B-4721-A285-8840F28D9571}"/>
              </a:ext>
            </a:extLst>
          </p:cNvPr>
          <p:cNvSpPr/>
          <p:nvPr/>
        </p:nvSpPr>
        <p:spPr>
          <a:xfrm>
            <a:off x="7877174" y="3859116"/>
            <a:ext cx="4143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仿宋_GB2312" pitchFamily="49" charset="-122"/>
                <a:ea typeface="仿宋_GB2312" pitchFamily="49" charset="-122"/>
              </a:rPr>
              <a:t>在京津冀一体化，协同构建互联互通现代交通网络体系，雄安新区“千年大计”的整体规划下，河北京车公司将打造成轨道车辆研发和生产的高端产业园区。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60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14:glitter dir="d"/>
      </p:transition>
    </mc:Choice>
    <mc:Fallback xmlns="">
      <p:transition spd="slow" advClick="0" advTm="10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1"/>
            <a:ext cx="12196564" cy="6889571"/>
          </a:xfrm>
          <a:prstGeom prst="rect">
            <a:avLst/>
          </a:prstGeom>
          <a:gradFill flip="none" rotWithShape="1">
            <a:gsLst>
              <a:gs pos="0">
                <a:srgbClr val="F4F6F8"/>
              </a:gs>
              <a:gs pos="100000">
                <a:srgbClr val="E1E1E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pic>
        <p:nvPicPr>
          <p:cNvPr id="19" name="图片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075" y="354013"/>
            <a:ext cx="7481888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6"/>
          <p:cNvSpPr>
            <a:spLocks noChangeArrowheads="1"/>
          </p:cNvSpPr>
          <p:nvPr/>
        </p:nvSpPr>
        <p:spPr bwMode="auto">
          <a:xfrm>
            <a:off x="0" y="4888427"/>
            <a:ext cx="12192000" cy="1955800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25" name="组合 13"/>
          <p:cNvGrpSpPr>
            <a:grpSpLocks noChangeAspect="1"/>
          </p:cNvGrpSpPr>
          <p:nvPr/>
        </p:nvGrpSpPr>
        <p:grpSpPr bwMode="auto">
          <a:xfrm>
            <a:off x="6804025" y="3178175"/>
            <a:ext cx="5578475" cy="3481388"/>
            <a:chOff x="0" y="0"/>
            <a:chExt cx="5324473" cy="3322983"/>
          </a:xfrm>
        </p:grpSpPr>
        <p:pic>
          <p:nvPicPr>
            <p:cNvPr id="26" name="图片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040"/>
            <a:stretch>
              <a:fillRect/>
            </a:stretch>
          </p:blipFill>
          <p:spPr bwMode="auto">
            <a:xfrm>
              <a:off x="6344" y="0"/>
              <a:ext cx="5318129" cy="1642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633" r="2628"/>
            <a:stretch>
              <a:fillRect/>
            </a:stretch>
          </p:blipFill>
          <p:spPr bwMode="auto">
            <a:xfrm>
              <a:off x="0" y="1632435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3296895" y="3349443"/>
            <a:ext cx="28007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4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招聘需求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652713" y="3444787"/>
            <a:ext cx="671193" cy="605157"/>
            <a:chOff x="6068610" y="2138335"/>
            <a:chExt cx="428348" cy="386204"/>
          </a:xfrm>
        </p:grpSpPr>
        <p:sp>
          <p:nvSpPr>
            <p:cNvPr id="16" name="Freeform 5"/>
            <p:cNvSpPr/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B0F0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35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KSO_Shape"/>
            <p:cNvSpPr/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135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0" y="1571625"/>
            <a:ext cx="2652713" cy="5384800"/>
            <a:chOff x="0" y="1178719"/>
            <a:chExt cx="1989535" cy="4038600"/>
          </a:xfrm>
        </p:grpSpPr>
        <p:sp>
          <p:nvSpPr>
            <p:cNvPr id="29" name="文本框 8"/>
            <p:cNvSpPr txBox="1">
              <a:spLocks noChangeArrowheads="1"/>
            </p:cNvSpPr>
            <p:nvPr/>
          </p:nvSpPr>
          <p:spPr bwMode="auto">
            <a:xfrm>
              <a:off x="0" y="1178719"/>
              <a:ext cx="1121569" cy="403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4400" b="1" dirty="0">
                  <a:solidFill>
                    <a:srgbClr val="1C488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34400" b="1" dirty="0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17"/>
            <p:cNvSpPr/>
            <p:nvPr/>
          </p:nvSpPr>
          <p:spPr bwMode="auto">
            <a:xfrm>
              <a:off x="126206" y="3667125"/>
              <a:ext cx="1863329" cy="696516"/>
            </a:xfrm>
            <a:custGeom>
              <a:avLst/>
              <a:gdLst>
                <a:gd name="T0" fmla="*/ 0 w 2484854"/>
                <a:gd name="T1" fmla="*/ 0 h 929514"/>
                <a:gd name="T2" fmla="*/ 2484854 w 2484854"/>
                <a:gd name="T3" fmla="*/ 0 h 929514"/>
                <a:gd name="T4" fmla="*/ 2484854 w 2484854"/>
                <a:gd name="T5" fmla="*/ 207967 h 929514"/>
                <a:gd name="T6" fmla="*/ 2083520 w 2484854"/>
                <a:gd name="T7" fmla="*/ 207967 h 929514"/>
                <a:gd name="T8" fmla="*/ 2083520 w 2484854"/>
                <a:gd name="T9" fmla="*/ 929514 h 929514"/>
                <a:gd name="T10" fmla="*/ 1453767 w 2484854"/>
                <a:gd name="T11" fmla="*/ 929514 h 929514"/>
                <a:gd name="T12" fmla="*/ 1453767 w 2484854"/>
                <a:gd name="T13" fmla="*/ 207967 h 929514"/>
                <a:gd name="T14" fmla="*/ 0 w 2484854"/>
                <a:gd name="T15" fmla="*/ 207967 h 929514"/>
                <a:gd name="T16" fmla="*/ 0 w 2484854"/>
                <a:gd name="T17" fmla="*/ 0 h 929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4854" h="929514">
                  <a:moveTo>
                    <a:pt x="0" y="0"/>
                  </a:moveTo>
                  <a:lnTo>
                    <a:pt x="2484854" y="0"/>
                  </a:lnTo>
                  <a:lnTo>
                    <a:pt x="2484854" y="207967"/>
                  </a:lnTo>
                  <a:lnTo>
                    <a:pt x="2083520" y="207967"/>
                  </a:lnTo>
                  <a:lnTo>
                    <a:pt x="2083520" y="929514"/>
                  </a:lnTo>
                  <a:lnTo>
                    <a:pt x="1453767" y="929514"/>
                  </a:lnTo>
                  <a:lnTo>
                    <a:pt x="1453767" y="207967"/>
                  </a:lnTo>
                  <a:lnTo>
                    <a:pt x="0" y="2079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</p:grpSp>
      <p:sp>
        <p:nvSpPr>
          <p:cNvPr id="20" name="文本框 9">
            <a:extLst>
              <a:ext uri="{FF2B5EF4-FFF2-40B4-BE49-F238E27FC236}">
                <a16:creationId xmlns:a16="http://schemas.microsoft.com/office/drawing/2014/main" id="{4C8F2088-D0FA-4E27-BD41-67427D41D2A3}"/>
              </a:ext>
            </a:extLst>
          </p:cNvPr>
          <p:cNvSpPr txBox="1"/>
          <p:nvPr/>
        </p:nvSpPr>
        <p:spPr>
          <a:xfrm>
            <a:off x="3483556" y="5327323"/>
            <a:ext cx="2007940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24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招聘需求</a:t>
            </a:r>
          </a:p>
        </p:txBody>
      </p:sp>
      <p:sp>
        <p:nvSpPr>
          <p:cNvPr id="21" name="文本框 9">
            <a:extLst>
              <a:ext uri="{FF2B5EF4-FFF2-40B4-BE49-F238E27FC236}">
                <a16:creationId xmlns:a16="http://schemas.microsoft.com/office/drawing/2014/main" id="{D979160E-D851-48CA-834C-7F4BF374B9D9}"/>
              </a:ext>
            </a:extLst>
          </p:cNvPr>
          <p:cNvSpPr txBox="1"/>
          <p:nvPr/>
        </p:nvSpPr>
        <p:spPr>
          <a:xfrm>
            <a:off x="3483556" y="6028363"/>
            <a:ext cx="2007940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24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招聘流程</a:t>
            </a:r>
          </a:p>
        </p:txBody>
      </p:sp>
    </p:spTree>
    <p:extLst>
      <p:ext uri="{BB962C8B-B14F-4D97-AF65-F5344CB8AC3E}">
        <p14:creationId xmlns:p14="http://schemas.microsoft.com/office/powerpoint/2010/main" val="327787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6000">
        <p14:glitter dir="d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8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0"/>
          <p:cNvGrpSpPr/>
          <p:nvPr/>
        </p:nvGrpSpPr>
        <p:grpSpPr bwMode="auto">
          <a:xfrm>
            <a:off x="11550649" y="6507164"/>
            <a:ext cx="298451" cy="300037"/>
            <a:chOff x="0" y="0"/>
            <a:chExt cx="299785" cy="299785"/>
          </a:xfrm>
        </p:grpSpPr>
        <p:sp>
          <p:nvSpPr>
            <p:cNvPr id="36" name="椭圆 35"/>
            <p:cNvSpPr>
              <a:spLocks noChangeArrowheads="1"/>
            </p:cNvSpPr>
            <p:nvPr/>
          </p:nvSpPr>
          <p:spPr bwMode="auto">
            <a:xfrm>
              <a:off x="0" y="0"/>
              <a:ext cx="299785" cy="299785"/>
            </a:xfrm>
            <a:prstGeom prst="ellipse">
              <a:avLst/>
            </a:prstGeom>
            <a:solidFill>
              <a:srgbClr val="FCF8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 b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7" name="右箭头 36"/>
            <p:cNvSpPr>
              <a:spLocks noChangeArrowheads="1"/>
            </p:cNvSpPr>
            <p:nvPr/>
          </p:nvSpPr>
          <p:spPr bwMode="auto">
            <a:xfrm>
              <a:off x="89734" y="60159"/>
              <a:ext cx="144379" cy="168442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1314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 b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120496" y="5469797"/>
            <a:ext cx="12192000" cy="0"/>
          </a:xfrm>
          <a:prstGeom prst="line">
            <a:avLst/>
          </a:prstGeom>
          <a:ln w="12700">
            <a:solidFill>
              <a:schemeClr val="accent5">
                <a:lumMod val="1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3" name="椭圆 42"/>
          <p:cNvSpPr/>
          <p:nvPr/>
        </p:nvSpPr>
        <p:spPr>
          <a:xfrm>
            <a:off x="1992857" y="5312936"/>
            <a:ext cx="313723" cy="31372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79550" y="1133621"/>
            <a:ext cx="3961129" cy="3643629"/>
            <a:chOff x="1129637" y="1077584"/>
            <a:chExt cx="1150847" cy="2562658"/>
          </a:xfrm>
        </p:grpSpPr>
        <p:sp>
          <p:nvSpPr>
            <p:cNvPr id="45" name="任意多边形 44"/>
            <p:cNvSpPr/>
            <p:nvPr/>
          </p:nvSpPr>
          <p:spPr>
            <a:xfrm flipV="1">
              <a:off x="1129637" y="1077584"/>
              <a:ext cx="1150847" cy="2562658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1244629" y="1171889"/>
              <a:ext cx="936104" cy="2149163"/>
            </a:xfrm>
            <a:prstGeom prst="roundRect">
              <a:avLst>
                <a:gd name="adj" fmla="val 14632"/>
              </a:avLst>
            </a:prstGeom>
            <a:solidFill>
              <a:srgbClr val="0070C0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altLang="zh-CN" sz="1065" dirty="0"/>
            </a:p>
            <a:p>
              <a:endParaRPr lang="en-US" altLang="zh-CN" sz="1065" dirty="0"/>
            </a:p>
            <a:p>
              <a:endParaRPr lang="en-US" altLang="zh-CN" sz="1065" dirty="0"/>
            </a:p>
            <a:p>
              <a:endParaRPr lang="en-US" altLang="zh-CN" sz="1065" dirty="0"/>
            </a:p>
            <a:p>
              <a:r>
                <a:rPr altLang="zh-CN" sz="1200" dirty="0"/>
                <a:t>1.了解国内外及行业科技发展动向和先进的设计理念；</a:t>
              </a:r>
            </a:p>
            <a:p>
              <a:r>
                <a:rPr altLang="zh-CN" sz="1200" dirty="0"/>
                <a:t>2.参与所属专业技术开发的前期洽谈、跟踪，协助落实公司技术开发计划；</a:t>
              </a:r>
            </a:p>
            <a:p>
              <a:r>
                <a:rPr altLang="zh-CN" sz="1200" dirty="0"/>
                <a:t>3.参与新产品开发的前期调研和可行性论证，并对所属专业的研发提出可行性建议和方案；</a:t>
              </a:r>
            </a:p>
            <a:p>
              <a:r>
                <a:rPr altLang="zh-CN" sz="1200" dirty="0"/>
                <a:t>4.协助开展所属专业整体研发、设计，并对现有产品或图样进行设计改进，对设计输出的所有图样、技术文件进行编辑、审核，确保设计图样、文件输出的完整性和准确性。</a:t>
              </a:r>
            </a:p>
            <a:p>
              <a:pPr algn="ctr"/>
              <a:endParaRPr lang="zh-CN" altLang="en-US" sz="106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 flipV="1">
              <a:off x="1259632" y="1569879"/>
              <a:ext cx="938733" cy="384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b="1" dirty="0">
                <a:solidFill>
                  <a:schemeClr val="accent5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椭圆 48"/>
          <p:cNvSpPr/>
          <p:nvPr/>
        </p:nvSpPr>
        <p:spPr>
          <a:xfrm>
            <a:off x="6063391" y="5312913"/>
            <a:ext cx="313723" cy="31372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356735" y="1133475"/>
            <a:ext cx="3727450" cy="3656330"/>
            <a:chOff x="1115616" y="1077584"/>
            <a:chExt cx="1224136" cy="2562492"/>
          </a:xfrm>
        </p:grpSpPr>
        <p:sp>
          <p:nvSpPr>
            <p:cNvPr id="51" name="任意多边形 50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圆角矩形 51"/>
            <p:cNvSpPr/>
            <p:nvPr/>
          </p:nvSpPr>
          <p:spPr>
            <a:xfrm>
              <a:off x="1178860" y="1216298"/>
              <a:ext cx="1100308" cy="2088232"/>
            </a:xfrm>
            <a:prstGeom prst="roundRect">
              <a:avLst>
                <a:gd name="adj" fmla="val 14632"/>
              </a:avLst>
            </a:prstGeom>
            <a:solidFill>
              <a:srgbClr val="00B0F0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263752" y="1593741"/>
              <a:ext cx="926534" cy="419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b="1" dirty="0">
                <a:solidFill>
                  <a:schemeClr val="accent5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文本框 25"/>
            <p:cNvSpPr txBox="1"/>
            <p:nvPr/>
          </p:nvSpPr>
          <p:spPr>
            <a:xfrm>
              <a:off x="1458442" y="1223238"/>
              <a:ext cx="668614" cy="366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1865" dirty="0">
                  <a:solidFill>
                    <a:schemeClr val="bg1"/>
                  </a:solidFill>
                </a:rPr>
                <a:t>工艺设备及质量</a:t>
              </a:r>
            </a:p>
          </p:txBody>
        </p:sp>
      </p:grpSp>
      <p:sp>
        <p:nvSpPr>
          <p:cNvPr id="74" name="椭圆 73"/>
          <p:cNvSpPr/>
          <p:nvPr/>
        </p:nvSpPr>
        <p:spPr>
          <a:xfrm>
            <a:off x="10032801" y="5231025"/>
            <a:ext cx="313723" cy="31372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8268335" y="1133475"/>
            <a:ext cx="3802380" cy="3721100"/>
            <a:chOff x="1067251" y="1063451"/>
            <a:chExt cx="1224136" cy="2562492"/>
          </a:xfrm>
        </p:grpSpPr>
        <p:sp>
          <p:nvSpPr>
            <p:cNvPr id="76" name="任意多边形 75"/>
            <p:cNvSpPr/>
            <p:nvPr/>
          </p:nvSpPr>
          <p:spPr>
            <a:xfrm flipV="1">
              <a:off x="1067251" y="1063451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圆角矩形 76"/>
            <p:cNvSpPr/>
            <p:nvPr/>
          </p:nvSpPr>
          <p:spPr>
            <a:xfrm>
              <a:off x="1194063" y="1194199"/>
              <a:ext cx="997750" cy="2088037"/>
            </a:xfrm>
            <a:prstGeom prst="roundRect">
              <a:avLst>
                <a:gd name="adj" fmla="val 14632"/>
              </a:avLst>
            </a:prstGeom>
            <a:solidFill>
              <a:srgbClr val="0070C0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 flipV="1">
              <a:off x="1223666" y="1571672"/>
              <a:ext cx="938729" cy="419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b="1" dirty="0">
                <a:solidFill>
                  <a:schemeClr val="accent5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文本框 32"/>
            <p:cNvSpPr txBox="1"/>
            <p:nvPr/>
          </p:nvSpPr>
          <p:spPr>
            <a:xfrm>
              <a:off x="1427294" y="1194104"/>
              <a:ext cx="778344" cy="358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60" dirty="0">
                  <a:solidFill>
                    <a:schemeClr val="bg1"/>
                  </a:solidFill>
                  <a:sym typeface="+mn-ea"/>
                </a:rPr>
                <a:t>经济管理</a:t>
              </a:r>
              <a:endParaRPr altLang="zh-CN" sz="1865" dirty="0">
                <a:solidFill>
                  <a:schemeClr val="bg1"/>
                </a:solidFill>
              </a:endParaRPr>
            </a:p>
          </p:txBody>
        </p:sp>
      </p:grpSp>
      <p:sp>
        <p:nvSpPr>
          <p:cNvPr id="86" name="Freeform 20"/>
          <p:cNvSpPr>
            <a:spLocks noEditPoints="1"/>
          </p:cNvSpPr>
          <p:nvPr/>
        </p:nvSpPr>
        <p:spPr bwMode="auto">
          <a:xfrm>
            <a:off x="8902880" y="1401805"/>
            <a:ext cx="366045" cy="38182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2135" dirty="0">
              <a:solidFill>
                <a:schemeClr val="bg1"/>
              </a:solidFill>
            </a:endParaRPr>
          </a:p>
        </p:txBody>
      </p:sp>
      <p:sp>
        <p:nvSpPr>
          <p:cNvPr id="87" name="Freeform 26"/>
          <p:cNvSpPr>
            <a:spLocks noEditPoints="1"/>
          </p:cNvSpPr>
          <p:nvPr/>
        </p:nvSpPr>
        <p:spPr bwMode="auto">
          <a:xfrm>
            <a:off x="848682" y="1402272"/>
            <a:ext cx="325723" cy="335804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2135">
              <a:solidFill>
                <a:schemeClr val="bg1"/>
              </a:solidFill>
            </a:endParaRPr>
          </a:p>
        </p:txBody>
      </p:sp>
      <p:pic>
        <p:nvPicPr>
          <p:cNvPr id="55" name="组合 32"/>
          <p:cNvPicPr>
            <a:picLocks noChangeArrowheads="1"/>
          </p:cNvPicPr>
          <p:nvPr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782" y="1414475"/>
            <a:ext cx="438780" cy="376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文本框 17"/>
          <p:cNvSpPr txBox="1"/>
          <p:nvPr/>
        </p:nvSpPr>
        <p:spPr>
          <a:xfrm>
            <a:off x="1175040" y="1260903"/>
            <a:ext cx="1970217" cy="522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65" dirty="0">
                <a:solidFill>
                  <a:schemeClr val="bg1"/>
                </a:solidFill>
              </a:rPr>
              <a:t>研发设计</a:t>
            </a:r>
          </a:p>
        </p:txBody>
      </p:sp>
      <p:sp>
        <p:nvSpPr>
          <p:cNvPr id="57" name="文本框 25"/>
          <p:cNvSpPr txBox="1"/>
          <p:nvPr/>
        </p:nvSpPr>
        <p:spPr>
          <a:xfrm>
            <a:off x="4807585" y="1932305"/>
            <a:ext cx="29952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altLang="zh-CN" sz="1200" dirty="0">
                <a:solidFill>
                  <a:schemeClr val="bg1"/>
                </a:solidFill>
              </a:rPr>
              <a:t>1.了解国内外及行业科技发展动向和先进的设计理念；</a:t>
            </a:r>
          </a:p>
          <a:p>
            <a:r>
              <a:rPr altLang="zh-CN" sz="1200" dirty="0">
                <a:solidFill>
                  <a:schemeClr val="bg1"/>
                </a:solidFill>
              </a:rPr>
              <a:t>2.参与所属专业技术开发的前期洽谈、跟踪，协助落实公司技术开发计划；</a:t>
            </a:r>
          </a:p>
          <a:p>
            <a:r>
              <a:rPr altLang="zh-CN" sz="1200" dirty="0">
                <a:solidFill>
                  <a:schemeClr val="bg1"/>
                </a:solidFill>
              </a:rPr>
              <a:t>3.参与新产品开发的前期调研和可行性论证，并对所属专业的研发提出可行性建议和方案；</a:t>
            </a:r>
          </a:p>
          <a:p>
            <a:r>
              <a:rPr altLang="zh-CN" sz="1200" dirty="0">
                <a:solidFill>
                  <a:schemeClr val="bg1"/>
                </a:solidFill>
              </a:rPr>
              <a:t>4.协助开展所属专业整体研发、设计，并对现有产品或图样进行设计改进，对设计输出的所有图样、技术文件进行编辑、审核，确保设计图样、文件输出的完整性和准确性。</a:t>
            </a:r>
          </a:p>
        </p:txBody>
      </p:sp>
      <p:sp>
        <p:nvSpPr>
          <p:cNvPr id="4" name="Rectangle 3"/>
          <p:cNvSpPr/>
          <p:nvPr/>
        </p:nvSpPr>
        <p:spPr>
          <a:xfrm>
            <a:off x="8709025" y="1932305"/>
            <a:ext cx="309499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sz="1200" dirty="0">
                <a:solidFill>
                  <a:schemeClr val="lt1"/>
                </a:solidFill>
                <a:sym typeface="+mn-ea"/>
              </a:rPr>
              <a:t>1. 协助公司人力资源规划、招聘、培训、绩效管理、薪酬福利、劳动关系等工作；</a:t>
            </a:r>
            <a:endParaRPr sz="1200" dirty="0">
              <a:solidFill>
                <a:schemeClr val="lt1"/>
              </a:solidFill>
            </a:endParaRPr>
          </a:p>
          <a:p>
            <a:pPr algn="l"/>
            <a:r>
              <a:rPr sz="1200" dirty="0">
                <a:solidFill>
                  <a:schemeClr val="lt1"/>
                </a:solidFill>
                <a:sym typeface="+mn-ea"/>
              </a:rPr>
              <a:t>2. 协助督查督办公司重要会议决议、日常行政文档管理、文稿拟写工作；</a:t>
            </a:r>
            <a:endParaRPr sz="1200" dirty="0">
              <a:solidFill>
                <a:schemeClr val="lt1"/>
              </a:solidFill>
            </a:endParaRPr>
          </a:p>
          <a:p>
            <a:pPr algn="l"/>
            <a:r>
              <a:rPr sz="1200" dirty="0">
                <a:solidFill>
                  <a:schemeClr val="lt1"/>
                </a:solidFill>
                <a:sym typeface="+mn-ea"/>
              </a:rPr>
              <a:t>3. 协助公司相关党建工作、党工团、纪检监督各类活动统筹及组织安排；</a:t>
            </a:r>
            <a:endParaRPr sz="1200" dirty="0">
              <a:solidFill>
                <a:schemeClr val="lt1"/>
              </a:solidFill>
            </a:endParaRPr>
          </a:p>
          <a:p>
            <a:pPr algn="l"/>
            <a:r>
              <a:rPr sz="1200" dirty="0">
                <a:solidFill>
                  <a:schemeClr val="lt1"/>
                </a:solidFill>
                <a:sym typeface="+mn-ea"/>
              </a:rPr>
              <a:t>4. 协助开展公司内控管理、内部审计、安全管理、档案管理工作；协助解决经营相关的法律事务，建立公司法务风险防范体系；</a:t>
            </a:r>
            <a:endParaRPr sz="1200" dirty="0">
              <a:solidFill>
                <a:schemeClr val="lt1"/>
              </a:solidFill>
            </a:endParaRPr>
          </a:p>
          <a:p>
            <a:pPr algn="l"/>
            <a:r>
              <a:rPr sz="1200" dirty="0">
                <a:solidFill>
                  <a:schemeClr val="lt1"/>
                </a:solidFill>
                <a:sym typeface="+mn-ea"/>
              </a:rPr>
              <a:t>5. 协助公司既有业务拓展，研究新业务模式制定、运营管理、市场拓展、项目实施及跟进。</a:t>
            </a:r>
            <a:endParaRPr lang="zh-CN" altLang="zh-CN" sz="12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4" name="直线连接符 23"/>
          <p:cNvCxnSpPr/>
          <p:nvPr/>
        </p:nvCxnSpPr>
        <p:spPr>
          <a:xfrm>
            <a:off x="346836" y="1008499"/>
            <a:ext cx="11412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803211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  <p:sp>
        <p:nvSpPr>
          <p:cNvPr id="5" name="矩形 4"/>
          <p:cNvSpPr/>
          <p:nvPr/>
        </p:nvSpPr>
        <p:spPr>
          <a:xfrm>
            <a:off x="346710" y="172720"/>
            <a:ext cx="4911725" cy="735965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4.1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招聘岗位</a:t>
            </a:r>
          </a:p>
        </p:txBody>
      </p:sp>
      <p:pic>
        <p:nvPicPr>
          <p:cNvPr id="6" name="图片 5" descr="图片1_meitu_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2365" y="481965"/>
            <a:ext cx="539750" cy="42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49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5000">
        <p14:glitter dir="d"/>
      </p:transition>
    </mc:Choice>
    <mc:Fallback xmlns=""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ldLvl="0" animBg="1"/>
      <p:bldP spid="49" grpId="0" bldLvl="0" animBg="1"/>
      <p:bldP spid="74" grpId="0" bldLvl="0" animBg="1"/>
      <p:bldP spid="86" grpId="0" bldLvl="0" animBg="1"/>
      <p:bldP spid="87" grpId="0" bldLvl="0" animBg="1"/>
      <p:bldP spid="57" grpId="0"/>
      <p:bldP spid="4" grpId="0"/>
      <p:bldP spid="2" grpId="0"/>
      <p:bldP spid="2" grpId="1"/>
      <p:bldP spid="2" grpId="2"/>
      <p:bldP spid="2" grpId="3"/>
      <p:bldP spid="2" grpId="4"/>
      <p:bldP spid="2" grpId="5"/>
      <p:bldP spid="2" grpId="6"/>
      <p:bldP spid="5" grpId="0"/>
      <p:bldP spid="5" grpId="1"/>
      <p:bldP spid="5" grpId="2"/>
      <p:bldP spid="5" grpId="3"/>
      <p:bldP spid="5" grpId="4"/>
      <p:bldP spid="5" grpId="5"/>
      <p:bldP spid="5" grpId="6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0"/>
          <p:cNvGrpSpPr/>
          <p:nvPr/>
        </p:nvGrpSpPr>
        <p:grpSpPr bwMode="auto">
          <a:xfrm>
            <a:off x="11550649" y="6507164"/>
            <a:ext cx="298451" cy="300037"/>
            <a:chOff x="0" y="0"/>
            <a:chExt cx="299785" cy="299785"/>
          </a:xfrm>
        </p:grpSpPr>
        <p:sp>
          <p:nvSpPr>
            <p:cNvPr id="36" name="椭圆 35"/>
            <p:cNvSpPr>
              <a:spLocks noChangeArrowheads="1"/>
            </p:cNvSpPr>
            <p:nvPr/>
          </p:nvSpPr>
          <p:spPr bwMode="auto">
            <a:xfrm>
              <a:off x="0" y="0"/>
              <a:ext cx="299785" cy="299785"/>
            </a:xfrm>
            <a:prstGeom prst="ellipse">
              <a:avLst/>
            </a:prstGeom>
            <a:solidFill>
              <a:srgbClr val="FCF8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 b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7" name="右箭头 36"/>
            <p:cNvSpPr>
              <a:spLocks noChangeArrowheads="1"/>
            </p:cNvSpPr>
            <p:nvPr/>
          </p:nvSpPr>
          <p:spPr bwMode="auto">
            <a:xfrm>
              <a:off x="89734" y="60159"/>
              <a:ext cx="144379" cy="168442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1314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400" b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120496" y="5469797"/>
            <a:ext cx="12192000" cy="0"/>
          </a:xfrm>
          <a:prstGeom prst="line">
            <a:avLst/>
          </a:prstGeom>
          <a:ln w="12700">
            <a:solidFill>
              <a:schemeClr val="accent5">
                <a:lumMod val="1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3" name="椭圆 42"/>
          <p:cNvSpPr/>
          <p:nvPr/>
        </p:nvSpPr>
        <p:spPr>
          <a:xfrm>
            <a:off x="1432787" y="5312936"/>
            <a:ext cx="313723" cy="31372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20650" y="1223010"/>
            <a:ext cx="2918460" cy="3643630"/>
            <a:chOff x="1115616" y="1077584"/>
            <a:chExt cx="1128404" cy="2562492"/>
          </a:xfrm>
        </p:grpSpPr>
        <p:sp>
          <p:nvSpPr>
            <p:cNvPr id="45" name="任意多边形 44"/>
            <p:cNvSpPr/>
            <p:nvPr/>
          </p:nvSpPr>
          <p:spPr>
            <a:xfrm flipV="1">
              <a:off x="1115616" y="1077584"/>
              <a:ext cx="1128404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1207557" y="1174492"/>
              <a:ext cx="958741" cy="2148956"/>
            </a:xfrm>
            <a:prstGeom prst="roundRect">
              <a:avLst>
                <a:gd name="adj" fmla="val 14632"/>
              </a:avLst>
            </a:prstGeom>
            <a:solidFill>
              <a:srgbClr val="0070C0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altLang="zh-CN" sz="1065" dirty="0"/>
            </a:p>
            <a:p>
              <a:endParaRPr lang="en-US" altLang="zh-CN" sz="1065" dirty="0"/>
            </a:p>
            <a:p>
              <a:endParaRPr lang="en-US" altLang="zh-CN" sz="1065" dirty="0"/>
            </a:p>
            <a:p>
              <a:endParaRPr lang="en-US" altLang="zh-CN" sz="1065" dirty="0"/>
            </a:p>
            <a:p>
              <a:r>
                <a:rPr sz="1200" dirty="0"/>
                <a:t>1.协助搭建技术管理架构，形成技术管理相关规章制度；</a:t>
              </a:r>
            </a:p>
            <a:p>
              <a:r>
                <a:rPr sz="1200" dirty="0"/>
                <a:t>2.负责科研项目申报、过程监控及结题管理；</a:t>
              </a:r>
            </a:p>
            <a:p>
              <a:r>
                <a:rPr sz="1200" dirty="0"/>
                <a:t>3.负责技术标准化管理，搭建技术标准、技术规范等标准库，形成技术文档模板库；</a:t>
              </a:r>
            </a:p>
            <a:p>
              <a:r>
                <a:rPr sz="1200" dirty="0"/>
                <a:t>4.对接外部资源，进行专利知识产权申报及管理；</a:t>
              </a:r>
            </a:p>
            <a:p>
              <a:r>
                <a:rPr sz="1200" dirty="0"/>
                <a:t>5.负责技术文档归档管理；</a:t>
              </a:r>
            </a:p>
            <a:p>
              <a:r>
                <a:rPr sz="1200" dirty="0"/>
                <a:t>6.负责科技信息收集及汇总管理，提供科技文档检索服务。</a:t>
              </a:r>
            </a:p>
            <a:p>
              <a:pPr algn="ctr"/>
              <a:endParaRPr lang="zh-CN" altLang="en-US" sz="106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 flipV="1">
              <a:off x="1288215" y="1542030"/>
              <a:ext cx="797199" cy="535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b="1" dirty="0">
                <a:solidFill>
                  <a:schemeClr val="accent5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椭圆 48"/>
          <p:cNvSpPr/>
          <p:nvPr/>
        </p:nvSpPr>
        <p:spPr>
          <a:xfrm>
            <a:off x="4428901" y="5312913"/>
            <a:ext cx="313723" cy="31372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175000" y="1240155"/>
            <a:ext cx="2822576" cy="3656330"/>
            <a:chOff x="1012875" y="1091380"/>
            <a:chExt cx="1144570" cy="2562492"/>
          </a:xfrm>
        </p:grpSpPr>
        <p:sp>
          <p:nvSpPr>
            <p:cNvPr id="51" name="任意多边形 50"/>
            <p:cNvSpPr/>
            <p:nvPr/>
          </p:nvSpPr>
          <p:spPr>
            <a:xfrm flipV="1">
              <a:off x="1012875" y="1091380"/>
              <a:ext cx="1144570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圆角矩形 51"/>
            <p:cNvSpPr/>
            <p:nvPr/>
          </p:nvSpPr>
          <p:spPr>
            <a:xfrm>
              <a:off x="1121614" y="1178470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00B0F0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193379" y="1542197"/>
              <a:ext cx="803388" cy="534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b="1" dirty="0">
                <a:solidFill>
                  <a:schemeClr val="accent5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文本框 25"/>
            <p:cNvSpPr txBox="1"/>
            <p:nvPr/>
          </p:nvSpPr>
          <p:spPr>
            <a:xfrm>
              <a:off x="1327940" y="1134231"/>
              <a:ext cx="668614" cy="366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65" dirty="0">
                  <a:solidFill>
                    <a:schemeClr val="bg1"/>
                  </a:solidFill>
                </a:rPr>
                <a:t>招标采购</a:t>
              </a:r>
            </a:p>
          </p:txBody>
        </p:sp>
      </p:grpSp>
      <p:sp>
        <p:nvSpPr>
          <p:cNvPr id="74" name="椭圆 73"/>
          <p:cNvSpPr/>
          <p:nvPr/>
        </p:nvSpPr>
        <p:spPr>
          <a:xfrm>
            <a:off x="7332781" y="5312940"/>
            <a:ext cx="313723" cy="31372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6089650" y="1240155"/>
            <a:ext cx="2800350" cy="3721100"/>
            <a:chOff x="1067251" y="1063451"/>
            <a:chExt cx="1224136" cy="2562492"/>
          </a:xfrm>
        </p:grpSpPr>
        <p:sp>
          <p:nvSpPr>
            <p:cNvPr id="76" name="任意多边形 75"/>
            <p:cNvSpPr/>
            <p:nvPr/>
          </p:nvSpPr>
          <p:spPr>
            <a:xfrm flipV="1">
              <a:off x="1067251" y="1063451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圆角矩形 76"/>
            <p:cNvSpPr/>
            <p:nvPr/>
          </p:nvSpPr>
          <p:spPr>
            <a:xfrm>
              <a:off x="1122212" y="1148722"/>
              <a:ext cx="1114214" cy="2115149"/>
            </a:xfrm>
            <a:prstGeom prst="roundRect">
              <a:avLst>
                <a:gd name="adj" fmla="val 14632"/>
              </a:avLst>
            </a:prstGeom>
            <a:solidFill>
              <a:srgbClr val="0070C0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 flipV="1">
              <a:off x="1228548" y="1511764"/>
              <a:ext cx="938729" cy="419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b="1" dirty="0">
                <a:solidFill>
                  <a:schemeClr val="accent5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文本框 32"/>
            <p:cNvSpPr txBox="1"/>
            <p:nvPr/>
          </p:nvSpPr>
          <p:spPr>
            <a:xfrm>
              <a:off x="1388948" y="1105335"/>
              <a:ext cx="778344" cy="359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65" dirty="0">
                  <a:solidFill>
                    <a:schemeClr val="bg1"/>
                  </a:solidFill>
                </a:rPr>
                <a:t>海外市场开拓</a:t>
              </a:r>
            </a:p>
          </p:txBody>
        </p:sp>
      </p:grpSp>
      <p:sp>
        <p:nvSpPr>
          <p:cNvPr id="86" name="Freeform 20"/>
          <p:cNvSpPr>
            <a:spLocks noEditPoints="1"/>
          </p:cNvSpPr>
          <p:nvPr/>
        </p:nvSpPr>
        <p:spPr bwMode="auto">
          <a:xfrm>
            <a:off x="9720125" y="1403075"/>
            <a:ext cx="366045" cy="38182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2135" dirty="0">
              <a:solidFill>
                <a:schemeClr val="bg1"/>
              </a:solidFill>
            </a:endParaRPr>
          </a:p>
        </p:txBody>
      </p:sp>
      <p:sp>
        <p:nvSpPr>
          <p:cNvPr id="87" name="Freeform 26"/>
          <p:cNvSpPr>
            <a:spLocks noEditPoints="1"/>
          </p:cNvSpPr>
          <p:nvPr/>
        </p:nvSpPr>
        <p:spPr bwMode="auto">
          <a:xfrm>
            <a:off x="528007" y="1478472"/>
            <a:ext cx="325723" cy="335804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2135">
              <a:solidFill>
                <a:schemeClr val="bg1"/>
              </a:solidFill>
            </a:endParaRPr>
          </a:p>
        </p:txBody>
      </p:sp>
      <p:pic>
        <p:nvPicPr>
          <p:cNvPr id="55" name="组合 32"/>
          <p:cNvPicPr>
            <a:picLocks noChangeArrowheads="1"/>
          </p:cNvPicPr>
          <p:nvPr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347" y="1439240"/>
            <a:ext cx="438780" cy="376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文本框 17"/>
          <p:cNvSpPr txBox="1"/>
          <p:nvPr/>
        </p:nvSpPr>
        <p:spPr>
          <a:xfrm>
            <a:off x="854365" y="1330118"/>
            <a:ext cx="1970217" cy="522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65" dirty="0">
                <a:solidFill>
                  <a:schemeClr val="bg1"/>
                </a:solidFill>
              </a:rPr>
              <a:t>技术管理</a:t>
            </a:r>
          </a:p>
        </p:txBody>
      </p:sp>
      <p:sp>
        <p:nvSpPr>
          <p:cNvPr id="57" name="文本框 25"/>
          <p:cNvSpPr txBox="1"/>
          <p:nvPr/>
        </p:nvSpPr>
        <p:spPr>
          <a:xfrm>
            <a:off x="3415665" y="1983740"/>
            <a:ext cx="236283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1200" dirty="0">
                <a:solidFill>
                  <a:schemeClr val="lt1"/>
                </a:solidFill>
              </a:rPr>
              <a:t>1.协助完成工程招标及材料设备采购，建立标准体系及制度流程；</a:t>
            </a:r>
          </a:p>
          <a:p>
            <a:pPr algn="l"/>
            <a:r>
              <a:rPr sz="1200" dirty="0">
                <a:solidFill>
                  <a:schemeClr val="lt1"/>
                </a:solidFill>
              </a:rPr>
              <a:t>2.参与项目招标采购策划、招标计划（总体、年度、单项）及合约规划的审核及执行情况监督和检查；</a:t>
            </a:r>
          </a:p>
          <a:p>
            <a:pPr algn="l"/>
            <a:r>
              <a:rPr sz="1200" dirty="0">
                <a:solidFill>
                  <a:schemeClr val="lt1"/>
                </a:solidFill>
              </a:rPr>
              <a:t>3.参与招标采购策略的制订；明确招标采购授权的分级管理，职责边界和控制要点；</a:t>
            </a:r>
          </a:p>
          <a:p>
            <a:pPr algn="l"/>
            <a:r>
              <a:rPr sz="1200" dirty="0">
                <a:solidFill>
                  <a:schemeClr val="lt1"/>
                </a:solidFill>
              </a:rPr>
              <a:t>4.协助完成施工类、工程服务类、材料设备类、供应商的定期评价。</a:t>
            </a:r>
          </a:p>
        </p:txBody>
      </p:sp>
      <p:sp>
        <p:nvSpPr>
          <p:cNvPr id="4" name="Rectangle 3"/>
          <p:cNvSpPr/>
          <p:nvPr/>
        </p:nvSpPr>
        <p:spPr>
          <a:xfrm>
            <a:off x="6343650" y="1983740"/>
            <a:ext cx="229235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sz="1200" kern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1.协助收集海外轨道交通车辆项目采购需求；</a:t>
            </a:r>
          </a:p>
          <a:p>
            <a:pPr algn="just">
              <a:spcAft>
                <a:spcPts val="0"/>
              </a:spcAft>
            </a:pPr>
            <a:r>
              <a:rPr sz="1200" kern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2.协助开展项目资格预审、投标相关工作；</a:t>
            </a:r>
          </a:p>
          <a:p>
            <a:pPr algn="just">
              <a:spcAft>
                <a:spcPts val="0"/>
              </a:spcAft>
            </a:pPr>
            <a:r>
              <a:rPr sz="1200" kern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3.在授权范围内，参与具体组织实施商务谈判；</a:t>
            </a:r>
          </a:p>
          <a:p>
            <a:pPr algn="just">
              <a:spcAft>
                <a:spcPts val="0"/>
              </a:spcAft>
            </a:pPr>
            <a:r>
              <a:rPr sz="1200" kern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4.参与投标有关考察活动，推广公司品牌；</a:t>
            </a:r>
          </a:p>
          <a:p>
            <a:pPr algn="just">
              <a:spcAft>
                <a:spcPts val="0"/>
              </a:spcAft>
            </a:pPr>
            <a:r>
              <a:rPr sz="1200" kern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5.参与具体实施项目本地化供应商谈判；</a:t>
            </a:r>
          </a:p>
          <a:p>
            <a:pPr algn="just">
              <a:spcAft>
                <a:spcPts val="0"/>
              </a:spcAft>
            </a:pPr>
            <a:r>
              <a:rPr sz="1200" kern="1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6.协助组织合同文本编制、评审、谈判、审批、签约和交底。</a:t>
            </a:r>
          </a:p>
        </p:txBody>
      </p:sp>
      <p:sp>
        <p:nvSpPr>
          <p:cNvPr id="2" name="Freeform 20"/>
          <p:cNvSpPr>
            <a:spLocks noEditPoints="1"/>
          </p:cNvSpPr>
          <p:nvPr/>
        </p:nvSpPr>
        <p:spPr bwMode="auto">
          <a:xfrm>
            <a:off x="6458765" y="1441810"/>
            <a:ext cx="366045" cy="38182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2135" dirty="0">
              <a:solidFill>
                <a:schemeClr val="bg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10430286" y="5312913"/>
            <a:ext cx="313723" cy="31372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976995" y="1238250"/>
            <a:ext cx="3178175" cy="3656330"/>
            <a:chOff x="1115616" y="1077584"/>
            <a:chExt cx="1224136" cy="2562492"/>
          </a:xfrm>
        </p:grpSpPr>
        <p:sp>
          <p:nvSpPr>
            <p:cNvPr id="7" name="任意多边形 6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400000" scaled="0"/>
              <a:tileRect/>
            </a:gra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200000" scaled="0"/>
              </a:gradFill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191320" y="1151904"/>
              <a:ext cx="1088951" cy="2153063"/>
            </a:xfrm>
            <a:prstGeom prst="roundRect">
              <a:avLst>
                <a:gd name="adj" fmla="val 14632"/>
              </a:avLst>
            </a:prstGeom>
            <a:solidFill>
              <a:srgbClr val="00B0F0"/>
            </a:solidFill>
            <a:ln>
              <a:noFill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32526" y="1524396"/>
              <a:ext cx="989337" cy="534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b="1" dirty="0">
                <a:solidFill>
                  <a:schemeClr val="accent5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25"/>
            <p:cNvSpPr txBox="1"/>
            <p:nvPr/>
          </p:nvSpPr>
          <p:spPr>
            <a:xfrm>
              <a:off x="1385393" y="1142113"/>
              <a:ext cx="908703" cy="366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65" dirty="0">
                  <a:solidFill>
                    <a:schemeClr val="bg1"/>
                  </a:solidFill>
                </a:rPr>
                <a:t>信息化及系统建设</a:t>
              </a:r>
            </a:p>
          </p:txBody>
        </p:sp>
      </p:grpSp>
      <p:pic>
        <p:nvPicPr>
          <p:cNvPr id="11" name="组合 32"/>
          <p:cNvPicPr>
            <a:picLocks noChangeArrowheads="1"/>
          </p:cNvPicPr>
          <p:nvPr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0417" y="1403045"/>
            <a:ext cx="438780" cy="376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25"/>
          <p:cNvSpPr txBox="1"/>
          <p:nvPr/>
        </p:nvSpPr>
        <p:spPr>
          <a:xfrm>
            <a:off x="9173845" y="2037080"/>
            <a:ext cx="289750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1200" dirty="0">
                <a:solidFill>
                  <a:schemeClr val="lt1"/>
                </a:solidFill>
              </a:rPr>
              <a:t>1.参与制定信息化发展规划及信息化建设方案，整合各类信息管理系统，搭建统一的信息化平台；</a:t>
            </a:r>
          </a:p>
          <a:p>
            <a:pPr algn="l"/>
            <a:r>
              <a:rPr sz="1200" dirty="0">
                <a:solidFill>
                  <a:schemeClr val="lt1"/>
                </a:solidFill>
              </a:rPr>
              <a:t>2.参与研究院PLM系统，各修造车基地FAS、BAS、基地控制中心（DCC）的项目建设，技术支持、招标文件的编制及审核、设备施工协调及承包商管理、项目调试、验收、移交及竣工；</a:t>
            </a:r>
          </a:p>
          <a:p>
            <a:pPr algn="l"/>
            <a:r>
              <a:rPr sz="1200" dirty="0">
                <a:solidFill>
                  <a:schemeClr val="lt1"/>
                </a:solidFill>
              </a:rPr>
              <a:t>3.协助搭建仿真分析中心架构，完成分析软件平台需求梳理、搭建及维护； </a:t>
            </a:r>
          </a:p>
          <a:p>
            <a:pPr algn="l"/>
            <a:r>
              <a:rPr sz="1200" dirty="0">
                <a:solidFill>
                  <a:schemeClr val="lt1"/>
                </a:solidFill>
              </a:rPr>
              <a:t>4.参与产品研发过程，提出优化方案，负责新产品CAE分析及CAE报告的编制。</a:t>
            </a:r>
          </a:p>
        </p:txBody>
      </p:sp>
      <p:cxnSp>
        <p:nvCxnSpPr>
          <p:cNvPr id="24" name="直线连接符 23"/>
          <p:cNvCxnSpPr/>
          <p:nvPr/>
        </p:nvCxnSpPr>
        <p:spPr>
          <a:xfrm>
            <a:off x="346836" y="1008499"/>
            <a:ext cx="11412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3211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  <p:sp>
        <p:nvSpPr>
          <p:cNvPr id="15" name="矩形 14"/>
          <p:cNvSpPr/>
          <p:nvPr/>
        </p:nvSpPr>
        <p:spPr>
          <a:xfrm>
            <a:off x="358140" y="172720"/>
            <a:ext cx="4911725" cy="735965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4.1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招聘岗位</a:t>
            </a:r>
          </a:p>
        </p:txBody>
      </p:sp>
      <p:pic>
        <p:nvPicPr>
          <p:cNvPr id="16" name="图片 15" descr="图片1_meitu_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2365" y="481965"/>
            <a:ext cx="539750" cy="42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45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14:glitter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300"/>
                            </p:stCondLst>
                            <p:childTnLst>
                              <p:par>
                                <p:cTn id="4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8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900"/>
                            </p:stCondLst>
                            <p:childTnLst>
                              <p:par>
                                <p:cTn id="6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4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200"/>
                            </p:stCondLst>
                            <p:childTnLst>
                              <p:par>
                                <p:cTn id="8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ldLvl="0" animBg="1"/>
      <p:bldP spid="49" grpId="0" bldLvl="0" animBg="1"/>
      <p:bldP spid="74" grpId="0" bldLvl="0" animBg="1"/>
      <p:bldP spid="87" grpId="0" bldLvl="0" animBg="1"/>
      <p:bldP spid="56" grpId="0"/>
      <p:bldP spid="57" grpId="0"/>
      <p:bldP spid="57" grpId="1"/>
      <p:bldP spid="57" grpId="2"/>
      <p:bldP spid="2" grpId="0" bldLvl="0" animBg="1"/>
      <p:bldP spid="5" grpId="0" bldLvl="0" animBg="1"/>
      <p:bldP spid="13" grpId="0"/>
      <p:bldP spid="13" grpId="1"/>
      <p:bldP spid="13" grpId="2"/>
      <p:bldP spid="13" grpId="3"/>
      <p:bldP spid="13" grpId="4"/>
      <p:bldP spid="13" grpId="5"/>
      <p:bldP spid="13" grpId="6"/>
      <p:bldP spid="15" grpId="0"/>
      <p:bldP spid="15" grpId="1"/>
      <p:bldP spid="15" grpId="2"/>
      <p:bldP spid="15" grpId="3"/>
      <p:bldP spid="15" grpId="4"/>
      <p:bldP spid="15" grpId="5"/>
      <p:bldP spid="15" grpId="6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Freeform 26"/>
          <p:cNvSpPr>
            <a:spLocks noEditPoints="1"/>
          </p:cNvSpPr>
          <p:nvPr/>
        </p:nvSpPr>
        <p:spPr bwMode="auto">
          <a:xfrm>
            <a:off x="528007" y="1478472"/>
            <a:ext cx="325723" cy="335804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2135">
              <a:solidFill>
                <a:schemeClr val="bg1"/>
              </a:solidFill>
            </a:endParaRPr>
          </a:p>
        </p:txBody>
      </p:sp>
      <p:cxnSp>
        <p:nvCxnSpPr>
          <p:cNvPr id="24" name="直线连接符 23"/>
          <p:cNvCxnSpPr/>
          <p:nvPr/>
        </p:nvCxnSpPr>
        <p:spPr>
          <a:xfrm>
            <a:off x="346836" y="1008499"/>
            <a:ext cx="11412000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3211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  <p:sp>
        <p:nvSpPr>
          <p:cNvPr id="15" name="矩形 14"/>
          <p:cNvSpPr/>
          <p:nvPr/>
        </p:nvSpPr>
        <p:spPr>
          <a:xfrm>
            <a:off x="358140" y="172720"/>
            <a:ext cx="4911725" cy="738654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4.2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招聘流程</a:t>
            </a:r>
          </a:p>
        </p:txBody>
      </p:sp>
      <p:pic>
        <p:nvPicPr>
          <p:cNvPr id="16" name="图片 15" descr="图片1_meitu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365" y="481965"/>
            <a:ext cx="539750" cy="426720"/>
          </a:xfrm>
          <a:prstGeom prst="rect">
            <a:avLst/>
          </a:prstGeom>
        </p:spPr>
      </p:pic>
      <p:sp>
        <p:nvSpPr>
          <p:cNvPr id="48" name="对角圆角矩形 20">
            <a:extLst>
              <a:ext uri="{FF2B5EF4-FFF2-40B4-BE49-F238E27FC236}">
                <a16:creationId xmlns:a16="http://schemas.microsoft.com/office/drawing/2014/main" id="{8917D5E8-D0D3-41C2-9730-EA472A33E559}"/>
              </a:ext>
            </a:extLst>
          </p:cNvPr>
          <p:cNvSpPr/>
          <p:nvPr/>
        </p:nvSpPr>
        <p:spPr>
          <a:xfrm>
            <a:off x="505654" y="1648644"/>
            <a:ext cx="2496277" cy="764453"/>
          </a:xfrm>
          <a:prstGeom prst="round2Diag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41" tIns="65721" rIns="131441" bIns="65721" anchor="ctr"/>
          <a:lstStyle/>
          <a:p>
            <a:pPr algn="ctr">
              <a:defRPr/>
            </a:pPr>
            <a:r>
              <a:rPr lang="zh-CN" altLang="en-US" sz="22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网申：投递简历</a:t>
            </a:r>
          </a:p>
        </p:txBody>
      </p:sp>
      <p:sp>
        <p:nvSpPr>
          <p:cNvPr id="54" name="对角圆角矩形 21">
            <a:extLst>
              <a:ext uri="{FF2B5EF4-FFF2-40B4-BE49-F238E27FC236}">
                <a16:creationId xmlns:a16="http://schemas.microsoft.com/office/drawing/2014/main" id="{4772823C-65E6-4981-AE23-DC2394C227D5}"/>
              </a:ext>
            </a:extLst>
          </p:cNvPr>
          <p:cNvSpPr/>
          <p:nvPr/>
        </p:nvSpPr>
        <p:spPr>
          <a:xfrm>
            <a:off x="2342426" y="2765445"/>
            <a:ext cx="1793676" cy="764456"/>
          </a:xfrm>
          <a:prstGeom prst="round2Diag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41" tIns="65721" rIns="131441" bIns="65721" anchor="ctr"/>
          <a:lstStyle/>
          <a:p>
            <a:pPr algn="ctr">
              <a:defRPr/>
            </a:pPr>
            <a:r>
              <a:rPr lang="zh-CN" altLang="en-US" sz="22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宣讲会现场投递简历</a:t>
            </a:r>
          </a:p>
        </p:txBody>
      </p:sp>
      <p:sp>
        <p:nvSpPr>
          <p:cNvPr id="58" name="对角圆角矩形 22">
            <a:extLst>
              <a:ext uri="{FF2B5EF4-FFF2-40B4-BE49-F238E27FC236}">
                <a16:creationId xmlns:a16="http://schemas.microsoft.com/office/drawing/2014/main" id="{278B3E00-9C28-4339-8E91-02DA2A49AC81}"/>
              </a:ext>
            </a:extLst>
          </p:cNvPr>
          <p:cNvSpPr/>
          <p:nvPr/>
        </p:nvSpPr>
        <p:spPr>
          <a:xfrm>
            <a:off x="3677413" y="3840244"/>
            <a:ext cx="1793676" cy="764453"/>
          </a:xfrm>
          <a:prstGeom prst="round2Diag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41" tIns="65721" rIns="131441" bIns="65721" anchor="ctr"/>
          <a:lstStyle/>
          <a:p>
            <a:pPr algn="ctr">
              <a:defRPr/>
            </a:pPr>
            <a:r>
              <a:rPr lang="zh-CN" altLang="en-US" sz="22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审查与筛选</a:t>
            </a:r>
          </a:p>
        </p:txBody>
      </p:sp>
      <p:sp>
        <p:nvSpPr>
          <p:cNvPr id="59" name="对角圆角矩形 23">
            <a:extLst>
              <a:ext uri="{FF2B5EF4-FFF2-40B4-BE49-F238E27FC236}">
                <a16:creationId xmlns:a16="http://schemas.microsoft.com/office/drawing/2014/main" id="{5A5D22DA-31DC-4412-9489-B0FE12C5F875}"/>
              </a:ext>
            </a:extLst>
          </p:cNvPr>
          <p:cNvSpPr/>
          <p:nvPr/>
        </p:nvSpPr>
        <p:spPr>
          <a:xfrm>
            <a:off x="5014681" y="4915041"/>
            <a:ext cx="1791395" cy="764456"/>
          </a:xfrm>
          <a:prstGeom prst="round2Diag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41" tIns="65721" rIns="131441" bIns="65721" anchor="ctr"/>
          <a:lstStyle/>
          <a:p>
            <a:pPr algn="ctr">
              <a:defRPr/>
            </a:pPr>
            <a:r>
              <a:rPr lang="zh-CN" altLang="en-US" sz="22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笔试</a:t>
            </a:r>
            <a:r>
              <a:rPr lang="en-US" altLang="zh-CN" sz="22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2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面试</a:t>
            </a:r>
          </a:p>
        </p:txBody>
      </p:sp>
      <p:cxnSp>
        <p:nvCxnSpPr>
          <p:cNvPr id="60" name="直接箭头连接符 59">
            <a:extLst>
              <a:ext uri="{FF2B5EF4-FFF2-40B4-BE49-F238E27FC236}">
                <a16:creationId xmlns:a16="http://schemas.microsoft.com/office/drawing/2014/main" id="{73279CFE-C55B-46D4-8084-75A9CDF2F740}"/>
              </a:ext>
            </a:extLst>
          </p:cNvPr>
          <p:cNvCxnSpPr/>
          <p:nvPr/>
        </p:nvCxnSpPr>
        <p:spPr>
          <a:xfrm>
            <a:off x="3001931" y="2030871"/>
            <a:ext cx="885428" cy="0"/>
          </a:xfrm>
          <a:prstGeom prst="straightConnector1">
            <a:avLst/>
          </a:prstGeom>
          <a:ln cap="rnd">
            <a:solidFill>
              <a:schemeClr val="bg1">
                <a:lumMod val="65000"/>
              </a:schemeClr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F583C09E-A6C8-40CF-9F39-BF0A684FD3E5}"/>
              </a:ext>
            </a:extLst>
          </p:cNvPr>
          <p:cNvGrpSpPr/>
          <p:nvPr/>
        </p:nvGrpSpPr>
        <p:grpSpPr>
          <a:xfrm>
            <a:off x="3887358" y="1614630"/>
            <a:ext cx="4895915" cy="1010758"/>
            <a:chOff x="3024807" y="1419622"/>
            <a:chExt cx="3405853" cy="703162"/>
          </a:xfrm>
        </p:grpSpPr>
        <p:sp>
          <p:nvSpPr>
            <p:cNvPr id="62" name="文本框 8">
              <a:extLst>
                <a:ext uri="{FF2B5EF4-FFF2-40B4-BE49-F238E27FC236}">
                  <a16:creationId xmlns:a16="http://schemas.microsoft.com/office/drawing/2014/main" id="{EC9B880B-AB9A-4CF8-85CD-2FD28C650B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4807" y="1419622"/>
              <a:ext cx="1129185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253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</a:rPr>
                <a:t>请登录</a:t>
              </a:r>
            </a:p>
          </p:txBody>
        </p:sp>
        <p:sp>
          <p:nvSpPr>
            <p:cNvPr id="63" name="文本框 9">
              <a:extLst>
                <a:ext uri="{FF2B5EF4-FFF2-40B4-BE49-F238E27FC236}">
                  <a16:creationId xmlns:a16="http://schemas.microsoft.com/office/drawing/2014/main" id="{6E863F25-25D1-46A6-BD46-2D8A8A65395D}"/>
                </a:ext>
              </a:extLst>
            </p:cNvPr>
            <p:cNvSpPr txBox="1"/>
            <p:nvPr/>
          </p:nvSpPr>
          <p:spPr>
            <a:xfrm>
              <a:off x="3223798" y="1833859"/>
              <a:ext cx="3206862" cy="288925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通过网申系统进行报名，或扫描右方二维码直接网申报名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64" name="直接箭头连接符 63">
            <a:extLst>
              <a:ext uri="{FF2B5EF4-FFF2-40B4-BE49-F238E27FC236}">
                <a16:creationId xmlns:a16="http://schemas.microsoft.com/office/drawing/2014/main" id="{F53D7C8E-24D7-4038-9A88-44B96728A487}"/>
              </a:ext>
            </a:extLst>
          </p:cNvPr>
          <p:cNvCxnSpPr/>
          <p:nvPr/>
        </p:nvCxnSpPr>
        <p:spPr>
          <a:xfrm>
            <a:off x="4318663" y="3123924"/>
            <a:ext cx="885428" cy="0"/>
          </a:xfrm>
          <a:prstGeom prst="straightConnector1">
            <a:avLst/>
          </a:prstGeom>
          <a:ln cap="rnd">
            <a:solidFill>
              <a:schemeClr val="bg1">
                <a:lumMod val="65000"/>
              </a:schemeClr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11">
            <a:extLst>
              <a:ext uri="{FF2B5EF4-FFF2-40B4-BE49-F238E27FC236}">
                <a16:creationId xmlns:a16="http://schemas.microsoft.com/office/drawing/2014/main" id="{5D6541B8-6D4D-4652-B55F-2EB23AB95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3688" y="2876051"/>
            <a:ext cx="2335198" cy="38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r>
              <a:rPr lang="zh-CN" altLang="en-US" sz="25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现场投递简历</a:t>
            </a:r>
          </a:p>
        </p:txBody>
      </p:sp>
      <p:cxnSp>
        <p:nvCxnSpPr>
          <p:cNvPr id="68" name="直接箭头连接符 67">
            <a:extLst>
              <a:ext uri="{FF2B5EF4-FFF2-40B4-BE49-F238E27FC236}">
                <a16:creationId xmlns:a16="http://schemas.microsoft.com/office/drawing/2014/main" id="{1E58706C-60D2-4AB3-A944-722F67108A5D}"/>
              </a:ext>
            </a:extLst>
          </p:cNvPr>
          <p:cNvCxnSpPr/>
          <p:nvPr/>
        </p:nvCxnSpPr>
        <p:spPr>
          <a:xfrm>
            <a:off x="5635395" y="4216979"/>
            <a:ext cx="885428" cy="0"/>
          </a:xfrm>
          <a:prstGeom prst="straightConnector1">
            <a:avLst/>
          </a:prstGeom>
          <a:ln cap="rnd">
            <a:solidFill>
              <a:schemeClr val="bg1">
                <a:lumMod val="65000"/>
              </a:schemeClr>
            </a:soli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组合 68">
            <a:extLst>
              <a:ext uri="{FF2B5EF4-FFF2-40B4-BE49-F238E27FC236}">
                <a16:creationId xmlns:a16="http://schemas.microsoft.com/office/drawing/2014/main" id="{97B1DB5D-0A33-459A-B6E7-DCD64CED10D2}"/>
              </a:ext>
            </a:extLst>
          </p:cNvPr>
          <p:cNvGrpSpPr/>
          <p:nvPr/>
        </p:nvGrpSpPr>
        <p:grpSpPr>
          <a:xfrm>
            <a:off x="6550490" y="3868591"/>
            <a:ext cx="3776761" cy="823783"/>
            <a:chOff x="4738688" y="2934767"/>
            <a:chExt cx="2627312" cy="573087"/>
          </a:xfrm>
        </p:grpSpPr>
        <p:sp>
          <p:nvSpPr>
            <p:cNvPr id="70" name="文本框 14">
              <a:extLst>
                <a:ext uri="{FF2B5EF4-FFF2-40B4-BE49-F238E27FC236}">
                  <a16:creationId xmlns:a16="http://schemas.microsoft.com/office/drawing/2014/main" id="{B9ACB518-EB1A-47D7-95A6-E01E7AA0CF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38688" y="2934767"/>
              <a:ext cx="1620744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r>
                <a:rPr lang="zh-CN" altLang="en-US" sz="2533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</a:rPr>
                <a:t>人力资源部</a:t>
              </a:r>
            </a:p>
          </p:txBody>
        </p:sp>
        <p:sp>
          <p:nvSpPr>
            <p:cNvPr id="72" name="文本框 15">
              <a:extLst>
                <a:ext uri="{FF2B5EF4-FFF2-40B4-BE49-F238E27FC236}">
                  <a16:creationId xmlns:a16="http://schemas.microsoft.com/office/drawing/2014/main" id="{44E45B80-CE2F-4270-97A3-0C715C3086F1}"/>
                </a:ext>
              </a:extLst>
            </p:cNvPr>
            <p:cNvSpPr txBox="1"/>
            <p:nvPr/>
          </p:nvSpPr>
          <p:spPr>
            <a:xfrm>
              <a:off x="4738688" y="3220517"/>
              <a:ext cx="2627312" cy="28733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工作人员将筛选出合适的简历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3" name="直角上箭头 55">
            <a:extLst>
              <a:ext uri="{FF2B5EF4-FFF2-40B4-BE49-F238E27FC236}">
                <a16:creationId xmlns:a16="http://schemas.microsoft.com/office/drawing/2014/main" id="{EF33BDD4-39B9-4DFB-8E0F-30827AC9BA6A}"/>
              </a:ext>
            </a:extLst>
          </p:cNvPr>
          <p:cNvSpPr/>
          <p:nvPr/>
        </p:nvSpPr>
        <p:spPr>
          <a:xfrm rot="5400000">
            <a:off x="1470702" y="2610294"/>
            <a:ext cx="773581" cy="759917"/>
          </a:xfrm>
          <a:prstGeom prst="bent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41" tIns="65721" rIns="131441" bIns="65721" anchor="ctr"/>
          <a:lstStyle/>
          <a:p>
            <a:pPr algn="ctr">
              <a:defRPr/>
            </a:pPr>
            <a:endParaRPr lang="zh-CN" altLang="en-US" sz="2267"/>
          </a:p>
        </p:txBody>
      </p:sp>
      <p:sp>
        <p:nvSpPr>
          <p:cNvPr id="80" name="直角上箭头 56">
            <a:extLst>
              <a:ext uri="{FF2B5EF4-FFF2-40B4-BE49-F238E27FC236}">
                <a16:creationId xmlns:a16="http://schemas.microsoft.com/office/drawing/2014/main" id="{F29E74F8-4325-4BEE-B079-E94909BEC920}"/>
              </a:ext>
            </a:extLst>
          </p:cNvPr>
          <p:cNvSpPr/>
          <p:nvPr/>
        </p:nvSpPr>
        <p:spPr>
          <a:xfrm rot="5400000">
            <a:off x="2821665" y="3671400"/>
            <a:ext cx="775863" cy="757635"/>
          </a:xfrm>
          <a:prstGeom prst="bentUp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41" tIns="65721" rIns="131441" bIns="65721" anchor="ctr"/>
          <a:lstStyle/>
          <a:p>
            <a:pPr algn="ctr">
              <a:defRPr/>
            </a:pPr>
            <a:endParaRPr lang="zh-CN" altLang="en-US" sz="2267"/>
          </a:p>
        </p:txBody>
      </p:sp>
      <p:sp>
        <p:nvSpPr>
          <p:cNvPr id="81" name="直角上箭头 57">
            <a:extLst>
              <a:ext uri="{FF2B5EF4-FFF2-40B4-BE49-F238E27FC236}">
                <a16:creationId xmlns:a16="http://schemas.microsoft.com/office/drawing/2014/main" id="{3A9659C5-05F8-41D4-8B20-2274EAF1CE47}"/>
              </a:ext>
            </a:extLst>
          </p:cNvPr>
          <p:cNvSpPr/>
          <p:nvPr/>
        </p:nvSpPr>
        <p:spPr>
          <a:xfrm rot="5400000">
            <a:off x="4173769" y="4731367"/>
            <a:ext cx="775863" cy="759916"/>
          </a:xfrm>
          <a:prstGeom prst="bent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41" tIns="65721" rIns="131441" bIns="65721" anchor="ctr"/>
          <a:lstStyle/>
          <a:p>
            <a:pPr algn="ctr">
              <a:defRPr/>
            </a:pPr>
            <a:endParaRPr lang="zh-CN" altLang="en-US" sz="2267"/>
          </a:p>
        </p:txBody>
      </p:sp>
      <p:sp>
        <p:nvSpPr>
          <p:cNvPr id="82" name="Rectangle 1">
            <a:extLst>
              <a:ext uri="{FF2B5EF4-FFF2-40B4-BE49-F238E27FC236}">
                <a16:creationId xmlns:a16="http://schemas.microsoft.com/office/drawing/2014/main" id="{E204743E-E20B-499A-96FC-8B9F02A3AFFC}"/>
              </a:ext>
            </a:extLst>
          </p:cNvPr>
          <p:cNvSpPr/>
          <p:nvPr/>
        </p:nvSpPr>
        <p:spPr>
          <a:xfrm>
            <a:off x="4941657" y="1607077"/>
            <a:ext cx="2677229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867" dirty="0">
                <a:hlinkClick r:id="rId4"/>
              </a:rPr>
              <a:t>https://campus.liepin.com/</a:t>
            </a:r>
            <a:r>
              <a:rPr lang="en-US" altLang="zh-CN" sz="1867" dirty="0"/>
              <a:t>zhuangbeijituan2018</a:t>
            </a:r>
            <a:endParaRPr lang="zh-CN" altLang="en-US" sz="1867" dirty="0"/>
          </a:p>
        </p:txBody>
      </p:sp>
      <p:sp>
        <p:nvSpPr>
          <p:cNvPr id="85" name="直角上箭头 56">
            <a:extLst>
              <a:ext uri="{FF2B5EF4-FFF2-40B4-BE49-F238E27FC236}">
                <a16:creationId xmlns:a16="http://schemas.microsoft.com/office/drawing/2014/main" id="{2BAFAD95-FFFD-46DE-911E-B48EBDB990FC}"/>
              </a:ext>
            </a:extLst>
          </p:cNvPr>
          <p:cNvSpPr/>
          <p:nvPr/>
        </p:nvSpPr>
        <p:spPr>
          <a:xfrm rot="5400000">
            <a:off x="7399549" y="4985376"/>
            <a:ext cx="467136" cy="1508035"/>
          </a:xfrm>
          <a:prstGeom prst="bentUpArrow">
            <a:avLst>
              <a:gd name="adj1" fmla="val 25000"/>
              <a:gd name="adj2" fmla="val 24239"/>
              <a:gd name="adj3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41" tIns="65721" rIns="131441" bIns="65721" anchor="ctr"/>
          <a:lstStyle/>
          <a:p>
            <a:pPr algn="ctr">
              <a:defRPr/>
            </a:pPr>
            <a:endParaRPr lang="zh-CN" altLang="en-US" sz="2267"/>
          </a:p>
        </p:txBody>
      </p:sp>
      <p:sp>
        <p:nvSpPr>
          <p:cNvPr id="88" name="对角圆角矩形 23">
            <a:extLst>
              <a:ext uri="{FF2B5EF4-FFF2-40B4-BE49-F238E27FC236}">
                <a16:creationId xmlns:a16="http://schemas.microsoft.com/office/drawing/2014/main" id="{C70FD148-5C73-4496-8B2B-E931FC26BEEC}"/>
              </a:ext>
            </a:extLst>
          </p:cNvPr>
          <p:cNvSpPr/>
          <p:nvPr/>
        </p:nvSpPr>
        <p:spPr>
          <a:xfrm>
            <a:off x="8613325" y="5405181"/>
            <a:ext cx="1433007" cy="652181"/>
          </a:xfrm>
          <a:prstGeom prst="round2Diag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1441" tIns="65721" rIns="131441" bIns="65721" anchor="ctr"/>
          <a:lstStyle/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录用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AD8DF401-0209-42FC-9740-0EDD7B3E2A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135" y="1688234"/>
            <a:ext cx="838516" cy="83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46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14:glitter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bldLvl="0" animBg="1"/>
      <p:bldP spid="13" grpId="0"/>
      <p:bldP spid="13" grpId="1"/>
      <p:bldP spid="13" grpId="2"/>
      <p:bldP spid="13" grpId="3"/>
      <p:bldP spid="13" grpId="4"/>
      <p:bldP spid="13" grpId="5"/>
      <p:bldP spid="13" grpId="6"/>
      <p:bldP spid="15" grpId="0"/>
      <p:bldP spid="15" grpId="1"/>
      <p:bldP spid="15" grpId="2"/>
      <p:bldP spid="15" grpId="3"/>
      <p:bldP spid="15" grpId="4"/>
      <p:bldP spid="15" grpId="5"/>
      <p:bldP spid="15" grpId="6"/>
      <p:bldP spid="48" grpId="0" animBg="1"/>
      <p:bldP spid="54" grpId="0" animBg="1"/>
      <p:bldP spid="58" grpId="0" animBg="1"/>
      <p:bldP spid="59" grpId="0" animBg="1"/>
      <p:bldP spid="73" grpId="0" animBg="1"/>
      <p:bldP spid="80" grpId="0" animBg="1"/>
      <p:bldP spid="81" grpId="0" animBg="1"/>
      <p:bldP spid="85" grpId="0" animBg="1"/>
      <p:bldP spid="8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462254" y="1949249"/>
            <a:ext cx="1835151" cy="1839384"/>
            <a:chOff x="3171403" y="1522462"/>
            <a:chExt cx="1376363" cy="1379538"/>
          </a:xfrm>
        </p:grpSpPr>
        <p:sp>
          <p:nvSpPr>
            <p:cNvPr id="32" name="任意多边形 31"/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560341" y="1932037"/>
              <a:ext cx="969962" cy="969963"/>
            </a:xfrm>
            <a:custGeom>
              <a:avLst/>
              <a:gdLst>
                <a:gd name="connsiteX0" fmla="*/ 157193 w 970530"/>
                <a:gd name="connsiteY0" fmla="*/ 238654 h 968938"/>
                <a:gd name="connsiteX1" fmla="*/ 154926 w 970530"/>
                <a:gd name="connsiteY1" fmla="*/ 240047 h 968938"/>
                <a:gd name="connsiteX2" fmla="*/ 158049 w 970530"/>
                <a:gd name="connsiteY2" fmla="*/ 240047 h 968938"/>
                <a:gd name="connsiteX3" fmla="*/ 152692 w 970530"/>
                <a:gd name="connsiteY3" fmla="*/ 236963 h 968938"/>
                <a:gd name="connsiteX4" fmla="*/ 152692 w 970530"/>
                <a:gd name="connsiteY4" fmla="*/ 240047 h 968938"/>
                <a:gd name="connsiteX5" fmla="*/ 154587 w 970530"/>
                <a:gd name="connsiteY5" fmla="*/ 240047 h 968938"/>
                <a:gd name="connsiteX6" fmla="*/ 148213 w 970530"/>
                <a:gd name="connsiteY6" fmla="*/ 229675 h 968938"/>
                <a:gd name="connsiteX7" fmla="*/ 145947 w 970530"/>
                <a:gd name="connsiteY7" fmla="*/ 231066 h 968938"/>
                <a:gd name="connsiteX8" fmla="*/ 149068 w 970530"/>
                <a:gd name="connsiteY8" fmla="*/ 231066 h 968938"/>
                <a:gd name="connsiteX9" fmla="*/ 143712 w 970530"/>
                <a:gd name="connsiteY9" fmla="*/ 227983 h 968938"/>
                <a:gd name="connsiteX10" fmla="*/ 143712 w 970530"/>
                <a:gd name="connsiteY10" fmla="*/ 231066 h 968938"/>
                <a:gd name="connsiteX11" fmla="*/ 145606 w 970530"/>
                <a:gd name="connsiteY11" fmla="*/ 231066 h 968938"/>
                <a:gd name="connsiteX12" fmla="*/ 139233 w 970530"/>
                <a:gd name="connsiteY12" fmla="*/ 220695 h 968938"/>
                <a:gd name="connsiteX13" fmla="*/ 136967 w 970530"/>
                <a:gd name="connsiteY13" fmla="*/ 222086 h 968938"/>
                <a:gd name="connsiteX14" fmla="*/ 140088 w 970530"/>
                <a:gd name="connsiteY14" fmla="*/ 222086 h 968938"/>
                <a:gd name="connsiteX15" fmla="*/ 134732 w 970530"/>
                <a:gd name="connsiteY15" fmla="*/ 219003 h 968938"/>
                <a:gd name="connsiteX16" fmla="*/ 134732 w 970530"/>
                <a:gd name="connsiteY16" fmla="*/ 222086 h 968938"/>
                <a:gd name="connsiteX17" fmla="*/ 136626 w 970530"/>
                <a:gd name="connsiteY17" fmla="*/ 222086 h 968938"/>
                <a:gd name="connsiteX18" fmla="*/ 130253 w 970530"/>
                <a:gd name="connsiteY18" fmla="*/ 211715 h 968938"/>
                <a:gd name="connsiteX19" fmla="*/ 127987 w 970530"/>
                <a:gd name="connsiteY19" fmla="*/ 213106 h 968938"/>
                <a:gd name="connsiteX20" fmla="*/ 131108 w 970530"/>
                <a:gd name="connsiteY20" fmla="*/ 213106 h 968938"/>
                <a:gd name="connsiteX21" fmla="*/ 125752 w 970530"/>
                <a:gd name="connsiteY21" fmla="*/ 210023 h 968938"/>
                <a:gd name="connsiteX22" fmla="*/ 125752 w 970530"/>
                <a:gd name="connsiteY22" fmla="*/ 213106 h 968938"/>
                <a:gd name="connsiteX23" fmla="*/ 127646 w 970530"/>
                <a:gd name="connsiteY23" fmla="*/ 213106 h 968938"/>
                <a:gd name="connsiteX24" fmla="*/ 121272 w 970530"/>
                <a:gd name="connsiteY24" fmla="*/ 202733 h 968938"/>
                <a:gd name="connsiteX25" fmla="*/ 119005 w 970530"/>
                <a:gd name="connsiteY25" fmla="*/ 204126 h 968938"/>
                <a:gd name="connsiteX26" fmla="*/ 122128 w 970530"/>
                <a:gd name="connsiteY26" fmla="*/ 204126 h 968938"/>
                <a:gd name="connsiteX27" fmla="*/ 116771 w 970530"/>
                <a:gd name="connsiteY27" fmla="*/ 201042 h 968938"/>
                <a:gd name="connsiteX28" fmla="*/ 116771 w 970530"/>
                <a:gd name="connsiteY28" fmla="*/ 204126 h 968938"/>
                <a:gd name="connsiteX29" fmla="*/ 118666 w 970530"/>
                <a:gd name="connsiteY29" fmla="*/ 204126 h 968938"/>
                <a:gd name="connsiteX30" fmla="*/ 112292 w 970530"/>
                <a:gd name="connsiteY30" fmla="*/ 193754 h 968938"/>
                <a:gd name="connsiteX31" fmla="*/ 111919 w 970530"/>
                <a:gd name="connsiteY31" fmla="*/ 193983 h 968938"/>
                <a:gd name="connsiteX32" fmla="*/ 111919 w 970530"/>
                <a:gd name="connsiteY32" fmla="*/ 195145 h 968938"/>
                <a:gd name="connsiteX33" fmla="*/ 113147 w 970530"/>
                <a:gd name="connsiteY33" fmla="*/ 195145 h 968938"/>
                <a:gd name="connsiteX34" fmla="*/ 233958 w 970530"/>
                <a:gd name="connsiteY34" fmla="*/ 0 h 968938"/>
                <a:gd name="connsiteX35" fmla="*/ 320874 w 970530"/>
                <a:gd name="connsiteY35" fmla="*/ 8930 h 968938"/>
                <a:gd name="connsiteX36" fmla="*/ 315034 w 970530"/>
                <a:gd name="connsiteY36" fmla="*/ 21406 h 968938"/>
                <a:gd name="connsiteX37" fmla="*/ 325726 w 970530"/>
                <a:gd name="connsiteY37" fmla="*/ 22505 h 968938"/>
                <a:gd name="connsiteX38" fmla="*/ 322127 w 970530"/>
                <a:gd name="connsiteY38" fmla="*/ 30193 h 968938"/>
                <a:gd name="connsiteX39" fmla="*/ 334707 w 970530"/>
                <a:gd name="connsiteY39" fmla="*/ 31486 h 968938"/>
                <a:gd name="connsiteX40" fmla="*/ 331109 w 970530"/>
                <a:gd name="connsiteY40" fmla="*/ 39174 h 968938"/>
                <a:gd name="connsiteX41" fmla="*/ 343687 w 970530"/>
                <a:gd name="connsiteY41" fmla="*/ 40466 h 968938"/>
                <a:gd name="connsiteX42" fmla="*/ 340089 w 970530"/>
                <a:gd name="connsiteY42" fmla="*/ 48154 h 968938"/>
                <a:gd name="connsiteX43" fmla="*/ 352667 w 970530"/>
                <a:gd name="connsiteY43" fmla="*/ 49446 h 968938"/>
                <a:gd name="connsiteX44" fmla="*/ 349069 w 970530"/>
                <a:gd name="connsiteY44" fmla="*/ 57134 h 968938"/>
                <a:gd name="connsiteX45" fmla="*/ 361647 w 970530"/>
                <a:gd name="connsiteY45" fmla="*/ 58426 h 968938"/>
                <a:gd name="connsiteX46" fmla="*/ 358622 w 970530"/>
                <a:gd name="connsiteY46" fmla="*/ 64889 h 968938"/>
                <a:gd name="connsiteX47" fmla="*/ 370285 w 970530"/>
                <a:gd name="connsiteY47" fmla="*/ 64889 h 968938"/>
                <a:gd name="connsiteX48" fmla="*/ 370285 w 970530"/>
                <a:gd name="connsiteY48" fmla="*/ 67372 h 968938"/>
                <a:gd name="connsiteX49" fmla="*/ 370628 w 970530"/>
                <a:gd name="connsiteY49" fmla="*/ 67407 h 968938"/>
                <a:gd name="connsiteX50" fmla="*/ 370285 w 970530"/>
                <a:gd name="connsiteY50" fmla="*/ 68140 h 968938"/>
                <a:gd name="connsiteX51" fmla="*/ 370285 w 970530"/>
                <a:gd name="connsiteY51" fmla="*/ 75429 h 968938"/>
                <a:gd name="connsiteX52" fmla="*/ 379608 w 970530"/>
                <a:gd name="connsiteY52" fmla="*/ 76387 h 968938"/>
                <a:gd name="connsiteX53" fmla="*/ 376010 w 970530"/>
                <a:gd name="connsiteY53" fmla="*/ 84075 h 968938"/>
                <a:gd name="connsiteX54" fmla="*/ 388588 w 970530"/>
                <a:gd name="connsiteY54" fmla="*/ 85367 h 968938"/>
                <a:gd name="connsiteX55" fmla="*/ 384990 w 970530"/>
                <a:gd name="connsiteY55" fmla="*/ 93055 h 968938"/>
                <a:gd name="connsiteX56" fmla="*/ 397568 w 970530"/>
                <a:gd name="connsiteY56" fmla="*/ 94347 h 968938"/>
                <a:gd name="connsiteX57" fmla="*/ 393969 w 970530"/>
                <a:gd name="connsiteY57" fmla="*/ 102035 h 968938"/>
                <a:gd name="connsiteX58" fmla="*/ 406549 w 970530"/>
                <a:gd name="connsiteY58" fmla="*/ 103328 h 968938"/>
                <a:gd name="connsiteX59" fmla="*/ 402951 w 970530"/>
                <a:gd name="connsiteY59" fmla="*/ 111015 h 968938"/>
                <a:gd name="connsiteX60" fmla="*/ 415529 w 970530"/>
                <a:gd name="connsiteY60" fmla="*/ 112308 h 968938"/>
                <a:gd name="connsiteX61" fmla="*/ 413482 w 970530"/>
                <a:gd name="connsiteY61" fmla="*/ 116681 h 968938"/>
                <a:gd name="connsiteX62" fmla="*/ 478036 w 970530"/>
                <a:gd name="connsiteY62" fmla="*/ 116681 h 968938"/>
                <a:gd name="connsiteX63" fmla="*/ 478036 w 970530"/>
                <a:gd name="connsiteY63" fmla="*/ 10120 h 968938"/>
                <a:gd name="connsiteX64" fmla="*/ 551260 w 970530"/>
                <a:gd name="connsiteY64" fmla="*/ 10120 h 968938"/>
                <a:gd name="connsiteX65" fmla="*/ 551260 w 970530"/>
                <a:gd name="connsiteY65" fmla="*/ 23695 h 968938"/>
                <a:gd name="connsiteX66" fmla="*/ 556112 w 970530"/>
                <a:gd name="connsiteY66" fmla="*/ 23695 h 968938"/>
                <a:gd name="connsiteX67" fmla="*/ 556112 w 970530"/>
                <a:gd name="connsiteY67" fmla="*/ 32676 h 968938"/>
                <a:gd name="connsiteX68" fmla="*/ 565093 w 970530"/>
                <a:gd name="connsiteY68" fmla="*/ 32676 h 968938"/>
                <a:gd name="connsiteX69" fmla="*/ 565093 w 970530"/>
                <a:gd name="connsiteY69" fmla="*/ 41656 h 968938"/>
                <a:gd name="connsiteX70" fmla="*/ 574073 w 970530"/>
                <a:gd name="connsiteY70" fmla="*/ 41656 h 968938"/>
                <a:gd name="connsiteX71" fmla="*/ 574073 w 970530"/>
                <a:gd name="connsiteY71" fmla="*/ 50636 h 968938"/>
                <a:gd name="connsiteX72" fmla="*/ 583053 w 970530"/>
                <a:gd name="connsiteY72" fmla="*/ 50636 h 968938"/>
                <a:gd name="connsiteX73" fmla="*/ 583053 w 970530"/>
                <a:gd name="connsiteY73" fmla="*/ 59616 h 968938"/>
                <a:gd name="connsiteX74" fmla="*/ 592033 w 970530"/>
                <a:gd name="connsiteY74" fmla="*/ 59616 h 968938"/>
                <a:gd name="connsiteX75" fmla="*/ 592033 w 970530"/>
                <a:gd name="connsiteY75" fmla="*/ 68597 h 968938"/>
                <a:gd name="connsiteX76" fmla="*/ 601014 w 970530"/>
                <a:gd name="connsiteY76" fmla="*/ 68597 h 968938"/>
                <a:gd name="connsiteX77" fmla="*/ 601014 w 970530"/>
                <a:gd name="connsiteY77" fmla="*/ 77577 h 968938"/>
                <a:gd name="connsiteX78" fmla="*/ 609994 w 970530"/>
                <a:gd name="connsiteY78" fmla="*/ 77577 h 968938"/>
                <a:gd name="connsiteX79" fmla="*/ 609994 w 970530"/>
                <a:gd name="connsiteY79" fmla="*/ 86557 h 968938"/>
                <a:gd name="connsiteX80" fmla="*/ 618974 w 970530"/>
                <a:gd name="connsiteY80" fmla="*/ 86557 h 968938"/>
                <a:gd name="connsiteX81" fmla="*/ 618974 w 970530"/>
                <a:gd name="connsiteY81" fmla="*/ 95537 h 968938"/>
                <a:gd name="connsiteX82" fmla="*/ 627954 w 970530"/>
                <a:gd name="connsiteY82" fmla="*/ 95537 h 968938"/>
                <a:gd name="connsiteX83" fmla="*/ 627954 w 970530"/>
                <a:gd name="connsiteY83" fmla="*/ 104518 h 968938"/>
                <a:gd name="connsiteX84" fmla="*/ 636935 w 970530"/>
                <a:gd name="connsiteY84" fmla="*/ 104518 h 968938"/>
                <a:gd name="connsiteX85" fmla="*/ 636935 w 970530"/>
                <a:gd name="connsiteY85" fmla="*/ 113498 h 968938"/>
                <a:gd name="connsiteX86" fmla="*/ 645915 w 970530"/>
                <a:gd name="connsiteY86" fmla="*/ 113498 h 968938"/>
                <a:gd name="connsiteX87" fmla="*/ 645915 w 970530"/>
                <a:gd name="connsiteY87" fmla="*/ 122478 h 968938"/>
                <a:gd name="connsiteX88" fmla="*/ 654895 w 970530"/>
                <a:gd name="connsiteY88" fmla="*/ 122478 h 968938"/>
                <a:gd name="connsiteX89" fmla="*/ 654895 w 970530"/>
                <a:gd name="connsiteY89" fmla="*/ 131458 h 968938"/>
                <a:gd name="connsiteX90" fmla="*/ 663875 w 970530"/>
                <a:gd name="connsiteY90" fmla="*/ 131458 h 968938"/>
                <a:gd name="connsiteX91" fmla="*/ 663875 w 970530"/>
                <a:gd name="connsiteY91" fmla="*/ 140439 h 968938"/>
                <a:gd name="connsiteX92" fmla="*/ 672856 w 970530"/>
                <a:gd name="connsiteY92" fmla="*/ 140439 h 968938"/>
                <a:gd name="connsiteX93" fmla="*/ 672856 w 970530"/>
                <a:gd name="connsiteY93" fmla="*/ 149419 h 968938"/>
                <a:gd name="connsiteX94" fmla="*/ 681836 w 970530"/>
                <a:gd name="connsiteY94" fmla="*/ 149419 h 968938"/>
                <a:gd name="connsiteX95" fmla="*/ 681836 w 970530"/>
                <a:gd name="connsiteY95" fmla="*/ 158399 h 968938"/>
                <a:gd name="connsiteX96" fmla="*/ 690816 w 970530"/>
                <a:gd name="connsiteY96" fmla="*/ 158399 h 968938"/>
                <a:gd name="connsiteX97" fmla="*/ 690816 w 970530"/>
                <a:gd name="connsiteY97" fmla="*/ 167379 h 968938"/>
                <a:gd name="connsiteX98" fmla="*/ 699796 w 970530"/>
                <a:gd name="connsiteY98" fmla="*/ 167379 h 968938"/>
                <a:gd name="connsiteX99" fmla="*/ 699796 w 970530"/>
                <a:gd name="connsiteY99" fmla="*/ 176360 h 968938"/>
                <a:gd name="connsiteX100" fmla="*/ 708777 w 970530"/>
                <a:gd name="connsiteY100" fmla="*/ 176360 h 968938"/>
                <a:gd name="connsiteX101" fmla="*/ 708777 w 970530"/>
                <a:gd name="connsiteY101" fmla="*/ 185340 h 968938"/>
                <a:gd name="connsiteX102" fmla="*/ 717757 w 970530"/>
                <a:gd name="connsiteY102" fmla="*/ 185340 h 968938"/>
                <a:gd name="connsiteX103" fmla="*/ 717757 w 970530"/>
                <a:gd name="connsiteY103" fmla="*/ 194320 h 968938"/>
                <a:gd name="connsiteX104" fmla="*/ 726737 w 970530"/>
                <a:gd name="connsiteY104" fmla="*/ 194320 h 968938"/>
                <a:gd name="connsiteX105" fmla="*/ 726737 w 970530"/>
                <a:gd name="connsiteY105" fmla="*/ 203300 h 968938"/>
                <a:gd name="connsiteX106" fmla="*/ 735717 w 970530"/>
                <a:gd name="connsiteY106" fmla="*/ 203300 h 968938"/>
                <a:gd name="connsiteX107" fmla="*/ 735717 w 970530"/>
                <a:gd name="connsiteY107" fmla="*/ 212280 h 968938"/>
                <a:gd name="connsiteX108" fmla="*/ 744697 w 970530"/>
                <a:gd name="connsiteY108" fmla="*/ 212280 h 968938"/>
                <a:gd name="connsiteX109" fmla="*/ 744697 w 970530"/>
                <a:gd name="connsiteY109" fmla="*/ 221261 h 968938"/>
                <a:gd name="connsiteX110" fmla="*/ 753678 w 970530"/>
                <a:gd name="connsiteY110" fmla="*/ 221261 h 968938"/>
                <a:gd name="connsiteX111" fmla="*/ 753678 w 970530"/>
                <a:gd name="connsiteY111" fmla="*/ 230241 h 968938"/>
                <a:gd name="connsiteX112" fmla="*/ 762658 w 970530"/>
                <a:gd name="connsiteY112" fmla="*/ 230241 h 968938"/>
                <a:gd name="connsiteX113" fmla="*/ 762658 w 970530"/>
                <a:gd name="connsiteY113" fmla="*/ 239221 h 968938"/>
                <a:gd name="connsiteX114" fmla="*/ 771638 w 970530"/>
                <a:gd name="connsiteY114" fmla="*/ 239221 h 968938"/>
                <a:gd name="connsiteX115" fmla="*/ 771638 w 970530"/>
                <a:gd name="connsiteY115" fmla="*/ 248202 h 968938"/>
                <a:gd name="connsiteX116" fmla="*/ 780619 w 970530"/>
                <a:gd name="connsiteY116" fmla="*/ 248202 h 968938"/>
                <a:gd name="connsiteX117" fmla="*/ 780619 w 970530"/>
                <a:gd name="connsiteY117" fmla="*/ 256174 h 968938"/>
                <a:gd name="connsiteX118" fmla="*/ 781627 w 970530"/>
                <a:gd name="connsiteY118" fmla="*/ 257182 h 968938"/>
                <a:gd name="connsiteX119" fmla="*/ 789599 w 970530"/>
                <a:gd name="connsiteY119" fmla="*/ 257182 h 968938"/>
                <a:gd name="connsiteX120" fmla="*/ 789599 w 970530"/>
                <a:gd name="connsiteY120" fmla="*/ 265154 h 968938"/>
                <a:gd name="connsiteX121" fmla="*/ 790607 w 970530"/>
                <a:gd name="connsiteY121" fmla="*/ 266162 h 968938"/>
                <a:gd name="connsiteX122" fmla="*/ 798579 w 970530"/>
                <a:gd name="connsiteY122" fmla="*/ 266162 h 968938"/>
                <a:gd name="connsiteX123" fmla="*/ 798579 w 970530"/>
                <a:gd name="connsiteY123" fmla="*/ 274134 h 968938"/>
                <a:gd name="connsiteX124" fmla="*/ 799588 w 970530"/>
                <a:gd name="connsiteY124" fmla="*/ 275143 h 968938"/>
                <a:gd name="connsiteX125" fmla="*/ 807560 w 970530"/>
                <a:gd name="connsiteY125" fmla="*/ 275143 h 968938"/>
                <a:gd name="connsiteX126" fmla="*/ 807560 w 970530"/>
                <a:gd name="connsiteY126" fmla="*/ 283115 h 968938"/>
                <a:gd name="connsiteX127" fmla="*/ 970530 w 970530"/>
                <a:gd name="connsiteY127" fmla="*/ 446085 h 968938"/>
                <a:gd name="connsiteX128" fmla="*/ 934646 w 970530"/>
                <a:gd name="connsiteY128" fmla="*/ 561686 h 968938"/>
                <a:gd name="connsiteX129" fmla="*/ 438360 w 970530"/>
                <a:gd name="connsiteY129" fmla="*/ 968734 h 968938"/>
                <a:gd name="connsiteX130" fmla="*/ 436340 w 970530"/>
                <a:gd name="connsiteY130" fmla="*/ 968938 h 968938"/>
                <a:gd name="connsiteX131" fmla="*/ 246591 w 970530"/>
                <a:gd name="connsiteY131" fmla="*/ 779189 h 968938"/>
                <a:gd name="connsiteX132" fmla="*/ 248087 w 970530"/>
                <a:gd name="connsiteY132" fmla="*/ 777693 h 968938"/>
                <a:gd name="connsiteX133" fmla="*/ 240094 w 970530"/>
                <a:gd name="connsiteY133" fmla="*/ 768036 h 968938"/>
                <a:gd name="connsiteX134" fmla="*/ 239176 w 970530"/>
                <a:gd name="connsiteY134" fmla="*/ 768797 h 968938"/>
                <a:gd name="connsiteX135" fmla="*/ 231114 w 970530"/>
                <a:gd name="connsiteY135" fmla="*/ 759056 h 968938"/>
                <a:gd name="connsiteX136" fmla="*/ 230196 w 970530"/>
                <a:gd name="connsiteY136" fmla="*/ 759817 h 968938"/>
                <a:gd name="connsiteX137" fmla="*/ 222134 w 970530"/>
                <a:gd name="connsiteY137" fmla="*/ 750076 h 968938"/>
                <a:gd name="connsiteX138" fmla="*/ 221216 w 970530"/>
                <a:gd name="connsiteY138" fmla="*/ 750837 h 968938"/>
                <a:gd name="connsiteX139" fmla="*/ 213153 w 970530"/>
                <a:gd name="connsiteY139" fmla="*/ 741094 h 968938"/>
                <a:gd name="connsiteX140" fmla="*/ 212235 w 970530"/>
                <a:gd name="connsiteY140" fmla="*/ 741856 h 968938"/>
                <a:gd name="connsiteX141" fmla="*/ 204173 w 970530"/>
                <a:gd name="connsiteY141" fmla="*/ 732115 h 968938"/>
                <a:gd name="connsiteX142" fmla="*/ 203255 w 970530"/>
                <a:gd name="connsiteY142" fmla="*/ 732876 h 968938"/>
                <a:gd name="connsiteX143" fmla="*/ 195193 w 970530"/>
                <a:gd name="connsiteY143" fmla="*/ 723135 h 968938"/>
                <a:gd name="connsiteX144" fmla="*/ 194275 w 970530"/>
                <a:gd name="connsiteY144" fmla="*/ 723896 h 968938"/>
                <a:gd name="connsiteX145" fmla="*/ 186213 w 970530"/>
                <a:gd name="connsiteY145" fmla="*/ 714155 h 968938"/>
                <a:gd name="connsiteX146" fmla="*/ 185295 w 970530"/>
                <a:gd name="connsiteY146" fmla="*/ 714916 h 968938"/>
                <a:gd name="connsiteX147" fmla="*/ 177232 w 970530"/>
                <a:gd name="connsiteY147" fmla="*/ 705173 h 968938"/>
                <a:gd name="connsiteX148" fmla="*/ 176314 w 970530"/>
                <a:gd name="connsiteY148" fmla="*/ 705935 h 968938"/>
                <a:gd name="connsiteX149" fmla="*/ 168252 w 970530"/>
                <a:gd name="connsiteY149" fmla="*/ 696194 h 968938"/>
                <a:gd name="connsiteX150" fmla="*/ 167334 w 970530"/>
                <a:gd name="connsiteY150" fmla="*/ 696955 h 968938"/>
                <a:gd name="connsiteX151" fmla="*/ 159272 w 970530"/>
                <a:gd name="connsiteY151" fmla="*/ 687214 h 968938"/>
                <a:gd name="connsiteX152" fmla="*/ 158354 w 970530"/>
                <a:gd name="connsiteY152" fmla="*/ 687975 h 968938"/>
                <a:gd name="connsiteX153" fmla="*/ 150292 w 970530"/>
                <a:gd name="connsiteY153" fmla="*/ 678234 h 968938"/>
                <a:gd name="connsiteX154" fmla="*/ 149374 w 970530"/>
                <a:gd name="connsiteY154" fmla="*/ 678995 h 968938"/>
                <a:gd name="connsiteX155" fmla="*/ 141311 w 970530"/>
                <a:gd name="connsiteY155" fmla="*/ 669252 h 968938"/>
                <a:gd name="connsiteX156" fmla="*/ 140393 w 970530"/>
                <a:gd name="connsiteY156" fmla="*/ 670014 h 968938"/>
                <a:gd name="connsiteX157" fmla="*/ 132331 w 970530"/>
                <a:gd name="connsiteY157" fmla="*/ 660273 h 968938"/>
                <a:gd name="connsiteX158" fmla="*/ 131413 w 970530"/>
                <a:gd name="connsiteY158" fmla="*/ 661034 h 968938"/>
                <a:gd name="connsiteX159" fmla="*/ 123351 w 970530"/>
                <a:gd name="connsiteY159" fmla="*/ 651293 h 968938"/>
                <a:gd name="connsiteX160" fmla="*/ 122433 w 970530"/>
                <a:gd name="connsiteY160" fmla="*/ 652054 h 968938"/>
                <a:gd name="connsiteX161" fmla="*/ 114371 w 970530"/>
                <a:gd name="connsiteY161" fmla="*/ 642313 h 968938"/>
                <a:gd name="connsiteX162" fmla="*/ 113453 w 970530"/>
                <a:gd name="connsiteY162" fmla="*/ 643074 h 968938"/>
                <a:gd name="connsiteX163" fmla="*/ 105390 w 970530"/>
                <a:gd name="connsiteY163" fmla="*/ 633331 h 968938"/>
                <a:gd name="connsiteX164" fmla="*/ 104472 w 970530"/>
                <a:gd name="connsiteY164" fmla="*/ 634093 h 968938"/>
                <a:gd name="connsiteX165" fmla="*/ 96410 w 970530"/>
                <a:gd name="connsiteY165" fmla="*/ 624352 h 968938"/>
                <a:gd name="connsiteX166" fmla="*/ 95492 w 970530"/>
                <a:gd name="connsiteY166" fmla="*/ 625113 h 968938"/>
                <a:gd name="connsiteX167" fmla="*/ 87430 w 970530"/>
                <a:gd name="connsiteY167" fmla="*/ 615372 h 968938"/>
                <a:gd name="connsiteX168" fmla="*/ 86512 w 970530"/>
                <a:gd name="connsiteY168" fmla="*/ 616133 h 968938"/>
                <a:gd name="connsiteX169" fmla="*/ 78450 w 970530"/>
                <a:gd name="connsiteY169" fmla="*/ 606392 h 968938"/>
                <a:gd name="connsiteX170" fmla="*/ 77532 w 970530"/>
                <a:gd name="connsiteY170" fmla="*/ 607153 h 968938"/>
                <a:gd name="connsiteX171" fmla="*/ 69469 w 970530"/>
                <a:gd name="connsiteY171" fmla="*/ 597410 h 968938"/>
                <a:gd name="connsiteX172" fmla="*/ 68551 w 970530"/>
                <a:gd name="connsiteY172" fmla="*/ 598172 h 968938"/>
                <a:gd name="connsiteX173" fmla="*/ 25688 w 970530"/>
                <a:gd name="connsiteY173" fmla="*/ 546380 h 968938"/>
                <a:gd name="connsiteX174" fmla="*/ 28430 w 970530"/>
                <a:gd name="connsiteY174" fmla="*/ 541981 h 968938"/>
                <a:gd name="connsiteX175" fmla="*/ 20836 w 970530"/>
                <a:gd name="connsiteY175" fmla="*/ 532805 h 968938"/>
                <a:gd name="connsiteX176" fmla="*/ 39886 w 970530"/>
                <a:gd name="connsiteY176" fmla="*/ 482798 h 968938"/>
                <a:gd name="connsiteX177" fmla="*/ 39886 w 970530"/>
                <a:gd name="connsiteY177" fmla="*/ 299477 h 968938"/>
                <a:gd name="connsiteX178" fmla="*/ 31793 w 970530"/>
                <a:gd name="connsiteY178" fmla="*/ 299477 h 968938"/>
                <a:gd name="connsiteX179" fmla="*/ 31793 w 970530"/>
                <a:gd name="connsiteY179" fmla="*/ 290497 h 968938"/>
                <a:gd name="connsiteX180" fmla="*/ 22813 w 970530"/>
                <a:gd name="connsiteY180" fmla="*/ 290497 h 968938"/>
                <a:gd name="connsiteX181" fmla="*/ 22813 w 970530"/>
                <a:gd name="connsiteY181" fmla="*/ 281517 h 968938"/>
                <a:gd name="connsiteX182" fmla="*/ 13833 w 970530"/>
                <a:gd name="connsiteY182" fmla="*/ 281517 h 968938"/>
                <a:gd name="connsiteX183" fmla="*/ 13833 w 970530"/>
                <a:gd name="connsiteY183" fmla="*/ 272536 h 968938"/>
                <a:gd name="connsiteX184" fmla="*/ 4852 w 970530"/>
                <a:gd name="connsiteY184" fmla="*/ 272536 h 968938"/>
                <a:gd name="connsiteX185" fmla="*/ 4852 w 970530"/>
                <a:gd name="connsiteY185" fmla="*/ 258961 h 968938"/>
                <a:gd name="connsiteX186" fmla="*/ 0 w 970530"/>
                <a:gd name="connsiteY186" fmla="*/ 258961 h 968938"/>
                <a:gd name="connsiteX187" fmla="*/ 0 w 970530"/>
                <a:gd name="connsiteY187" fmla="*/ 181570 h 968938"/>
                <a:gd name="connsiteX188" fmla="*/ 97882 w 970530"/>
                <a:gd name="connsiteY188" fmla="*/ 181570 h 968938"/>
                <a:gd name="connsiteX189" fmla="*/ 94332 w 970530"/>
                <a:gd name="connsiteY189" fmla="*/ 175794 h 968938"/>
                <a:gd name="connsiteX190" fmla="*/ 91819 w 970530"/>
                <a:gd name="connsiteY190" fmla="*/ 177337 h 968938"/>
                <a:gd name="connsiteX191" fmla="*/ 85351 w 970530"/>
                <a:gd name="connsiteY191" fmla="*/ 166812 h 968938"/>
                <a:gd name="connsiteX192" fmla="*/ 82838 w 970530"/>
                <a:gd name="connsiteY192" fmla="*/ 168356 h 968938"/>
                <a:gd name="connsiteX193" fmla="*/ 17354 w 970530"/>
                <a:gd name="connsiteY193" fmla="*/ 61795 h 968938"/>
                <a:gd name="connsiteX194" fmla="*/ 19904 w 970530"/>
                <a:gd name="connsiteY194" fmla="*/ 60265 h 968938"/>
                <a:gd name="connsiteX195" fmla="*/ 12502 w 970530"/>
                <a:gd name="connsiteY195" fmla="*/ 48220 h 968938"/>
                <a:gd name="connsiteX196" fmla="*/ 75010 w 970530"/>
                <a:gd name="connsiteY196" fmla="*/ 10716 h 968938"/>
                <a:gd name="connsiteX197" fmla="*/ 97120 w 970530"/>
                <a:gd name="connsiteY197" fmla="*/ 42673 h 968938"/>
                <a:gd name="connsiteX198" fmla="*/ 97823 w 970530"/>
                <a:gd name="connsiteY198" fmla="*/ 42252 h 968938"/>
                <a:gd name="connsiteX199" fmla="*/ 104847 w 970530"/>
                <a:gd name="connsiteY199" fmla="*/ 52405 h 968938"/>
                <a:gd name="connsiteX200" fmla="*/ 106803 w 970530"/>
                <a:gd name="connsiteY200" fmla="*/ 51232 h 968938"/>
                <a:gd name="connsiteX201" fmla="*/ 113827 w 970530"/>
                <a:gd name="connsiteY201" fmla="*/ 61385 h 968938"/>
                <a:gd name="connsiteX202" fmla="*/ 115783 w 970530"/>
                <a:gd name="connsiteY202" fmla="*/ 60212 h 968938"/>
                <a:gd name="connsiteX203" fmla="*/ 122808 w 970530"/>
                <a:gd name="connsiteY203" fmla="*/ 70366 h 968938"/>
                <a:gd name="connsiteX204" fmla="*/ 124764 w 970530"/>
                <a:gd name="connsiteY204" fmla="*/ 69193 h 968938"/>
                <a:gd name="connsiteX205" fmla="*/ 131788 w 970530"/>
                <a:gd name="connsiteY205" fmla="*/ 79346 h 968938"/>
                <a:gd name="connsiteX206" fmla="*/ 133744 w 970530"/>
                <a:gd name="connsiteY206" fmla="*/ 78173 h 968938"/>
                <a:gd name="connsiteX207" fmla="*/ 140768 w 970530"/>
                <a:gd name="connsiteY207" fmla="*/ 88326 h 968938"/>
                <a:gd name="connsiteX208" fmla="*/ 142724 w 970530"/>
                <a:gd name="connsiteY208" fmla="*/ 87153 h 968938"/>
                <a:gd name="connsiteX209" fmla="*/ 149748 w 970530"/>
                <a:gd name="connsiteY209" fmla="*/ 97306 h 968938"/>
                <a:gd name="connsiteX210" fmla="*/ 151704 w 970530"/>
                <a:gd name="connsiteY210" fmla="*/ 96133 h 968938"/>
                <a:gd name="connsiteX211" fmla="*/ 158729 w 970530"/>
                <a:gd name="connsiteY211" fmla="*/ 106287 h 968938"/>
                <a:gd name="connsiteX212" fmla="*/ 160685 w 970530"/>
                <a:gd name="connsiteY212" fmla="*/ 105114 h 968938"/>
                <a:gd name="connsiteX213" fmla="*/ 160735 w 970530"/>
                <a:gd name="connsiteY213" fmla="*/ 105186 h 968938"/>
                <a:gd name="connsiteX214" fmla="*/ 160735 w 970530"/>
                <a:gd name="connsiteY214" fmla="*/ 64889 h 968938"/>
                <a:gd name="connsiteX215" fmla="*/ 216396 w 970530"/>
                <a:gd name="connsiteY215" fmla="*/ 64889 h 968938"/>
                <a:gd name="connsiteX216" fmla="*/ 233958 w 970530"/>
                <a:gd name="connsiteY216" fmla="*/ 0 h 968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970530" h="968938">
                  <a:moveTo>
                    <a:pt x="157193" y="238654"/>
                  </a:moveTo>
                  <a:lnTo>
                    <a:pt x="154926" y="240047"/>
                  </a:lnTo>
                  <a:lnTo>
                    <a:pt x="158049" y="240047"/>
                  </a:lnTo>
                  <a:close/>
                  <a:moveTo>
                    <a:pt x="152692" y="236963"/>
                  </a:moveTo>
                  <a:lnTo>
                    <a:pt x="152692" y="240047"/>
                  </a:lnTo>
                  <a:lnTo>
                    <a:pt x="154587" y="240047"/>
                  </a:lnTo>
                  <a:close/>
                  <a:moveTo>
                    <a:pt x="148213" y="229675"/>
                  </a:moveTo>
                  <a:lnTo>
                    <a:pt x="145947" y="231066"/>
                  </a:lnTo>
                  <a:lnTo>
                    <a:pt x="149068" y="231066"/>
                  </a:lnTo>
                  <a:close/>
                  <a:moveTo>
                    <a:pt x="143712" y="227983"/>
                  </a:moveTo>
                  <a:lnTo>
                    <a:pt x="143712" y="231066"/>
                  </a:lnTo>
                  <a:lnTo>
                    <a:pt x="145606" y="231066"/>
                  </a:lnTo>
                  <a:close/>
                  <a:moveTo>
                    <a:pt x="139233" y="220695"/>
                  </a:moveTo>
                  <a:lnTo>
                    <a:pt x="136967" y="222086"/>
                  </a:lnTo>
                  <a:lnTo>
                    <a:pt x="140088" y="222086"/>
                  </a:lnTo>
                  <a:close/>
                  <a:moveTo>
                    <a:pt x="134732" y="219003"/>
                  </a:moveTo>
                  <a:lnTo>
                    <a:pt x="134732" y="222086"/>
                  </a:lnTo>
                  <a:lnTo>
                    <a:pt x="136626" y="222086"/>
                  </a:lnTo>
                  <a:close/>
                  <a:moveTo>
                    <a:pt x="130253" y="211715"/>
                  </a:moveTo>
                  <a:lnTo>
                    <a:pt x="127987" y="213106"/>
                  </a:lnTo>
                  <a:lnTo>
                    <a:pt x="131108" y="213106"/>
                  </a:lnTo>
                  <a:close/>
                  <a:moveTo>
                    <a:pt x="125752" y="210023"/>
                  </a:moveTo>
                  <a:lnTo>
                    <a:pt x="125752" y="213106"/>
                  </a:lnTo>
                  <a:lnTo>
                    <a:pt x="127646" y="213106"/>
                  </a:lnTo>
                  <a:close/>
                  <a:moveTo>
                    <a:pt x="121272" y="202733"/>
                  </a:moveTo>
                  <a:lnTo>
                    <a:pt x="119005" y="204126"/>
                  </a:lnTo>
                  <a:lnTo>
                    <a:pt x="122128" y="204126"/>
                  </a:lnTo>
                  <a:close/>
                  <a:moveTo>
                    <a:pt x="116771" y="201042"/>
                  </a:moveTo>
                  <a:lnTo>
                    <a:pt x="116771" y="204126"/>
                  </a:lnTo>
                  <a:lnTo>
                    <a:pt x="118666" y="204126"/>
                  </a:lnTo>
                  <a:close/>
                  <a:moveTo>
                    <a:pt x="112292" y="193754"/>
                  </a:moveTo>
                  <a:lnTo>
                    <a:pt x="111919" y="193983"/>
                  </a:lnTo>
                  <a:lnTo>
                    <a:pt x="111919" y="195145"/>
                  </a:lnTo>
                  <a:lnTo>
                    <a:pt x="113147" y="195145"/>
                  </a:lnTo>
                  <a:close/>
                  <a:moveTo>
                    <a:pt x="233958" y="0"/>
                  </a:moveTo>
                  <a:lnTo>
                    <a:pt x="320874" y="8930"/>
                  </a:lnTo>
                  <a:lnTo>
                    <a:pt x="315034" y="21406"/>
                  </a:lnTo>
                  <a:lnTo>
                    <a:pt x="325726" y="22505"/>
                  </a:lnTo>
                  <a:lnTo>
                    <a:pt x="322127" y="30193"/>
                  </a:lnTo>
                  <a:lnTo>
                    <a:pt x="334707" y="31486"/>
                  </a:lnTo>
                  <a:lnTo>
                    <a:pt x="331109" y="39174"/>
                  </a:lnTo>
                  <a:lnTo>
                    <a:pt x="343687" y="40466"/>
                  </a:lnTo>
                  <a:lnTo>
                    <a:pt x="340089" y="48154"/>
                  </a:lnTo>
                  <a:lnTo>
                    <a:pt x="352667" y="49446"/>
                  </a:lnTo>
                  <a:lnTo>
                    <a:pt x="349069" y="57134"/>
                  </a:lnTo>
                  <a:lnTo>
                    <a:pt x="361647" y="58426"/>
                  </a:lnTo>
                  <a:lnTo>
                    <a:pt x="358622" y="64889"/>
                  </a:lnTo>
                  <a:lnTo>
                    <a:pt x="370285" y="64889"/>
                  </a:lnTo>
                  <a:lnTo>
                    <a:pt x="370285" y="67372"/>
                  </a:lnTo>
                  <a:lnTo>
                    <a:pt x="370628" y="67407"/>
                  </a:lnTo>
                  <a:lnTo>
                    <a:pt x="370285" y="68140"/>
                  </a:lnTo>
                  <a:lnTo>
                    <a:pt x="370285" y="75429"/>
                  </a:lnTo>
                  <a:lnTo>
                    <a:pt x="379608" y="76387"/>
                  </a:lnTo>
                  <a:lnTo>
                    <a:pt x="376010" y="84075"/>
                  </a:lnTo>
                  <a:lnTo>
                    <a:pt x="388588" y="85367"/>
                  </a:lnTo>
                  <a:lnTo>
                    <a:pt x="384990" y="93055"/>
                  </a:lnTo>
                  <a:lnTo>
                    <a:pt x="397568" y="94347"/>
                  </a:lnTo>
                  <a:lnTo>
                    <a:pt x="393969" y="102035"/>
                  </a:lnTo>
                  <a:lnTo>
                    <a:pt x="406549" y="103328"/>
                  </a:lnTo>
                  <a:lnTo>
                    <a:pt x="402951" y="111015"/>
                  </a:lnTo>
                  <a:lnTo>
                    <a:pt x="415529" y="112308"/>
                  </a:lnTo>
                  <a:lnTo>
                    <a:pt x="413482" y="116681"/>
                  </a:lnTo>
                  <a:lnTo>
                    <a:pt x="478036" y="116681"/>
                  </a:lnTo>
                  <a:lnTo>
                    <a:pt x="478036" y="10120"/>
                  </a:lnTo>
                  <a:lnTo>
                    <a:pt x="551260" y="10120"/>
                  </a:lnTo>
                  <a:lnTo>
                    <a:pt x="551260" y="23695"/>
                  </a:lnTo>
                  <a:lnTo>
                    <a:pt x="556112" y="23695"/>
                  </a:lnTo>
                  <a:lnTo>
                    <a:pt x="556112" y="32676"/>
                  </a:lnTo>
                  <a:lnTo>
                    <a:pt x="565093" y="32676"/>
                  </a:lnTo>
                  <a:lnTo>
                    <a:pt x="565093" y="41656"/>
                  </a:lnTo>
                  <a:lnTo>
                    <a:pt x="574073" y="41656"/>
                  </a:lnTo>
                  <a:lnTo>
                    <a:pt x="574073" y="50636"/>
                  </a:lnTo>
                  <a:lnTo>
                    <a:pt x="583053" y="50636"/>
                  </a:lnTo>
                  <a:lnTo>
                    <a:pt x="583053" y="59616"/>
                  </a:lnTo>
                  <a:lnTo>
                    <a:pt x="592033" y="59616"/>
                  </a:lnTo>
                  <a:lnTo>
                    <a:pt x="592033" y="68597"/>
                  </a:lnTo>
                  <a:lnTo>
                    <a:pt x="601014" y="68597"/>
                  </a:lnTo>
                  <a:lnTo>
                    <a:pt x="601014" y="77577"/>
                  </a:lnTo>
                  <a:lnTo>
                    <a:pt x="609994" y="77577"/>
                  </a:lnTo>
                  <a:lnTo>
                    <a:pt x="609994" y="86557"/>
                  </a:lnTo>
                  <a:lnTo>
                    <a:pt x="618974" y="86557"/>
                  </a:lnTo>
                  <a:lnTo>
                    <a:pt x="618974" y="95537"/>
                  </a:lnTo>
                  <a:lnTo>
                    <a:pt x="627954" y="95537"/>
                  </a:lnTo>
                  <a:lnTo>
                    <a:pt x="627954" y="104518"/>
                  </a:lnTo>
                  <a:lnTo>
                    <a:pt x="636935" y="104518"/>
                  </a:lnTo>
                  <a:lnTo>
                    <a:pt x="636935" y="113498"/>
                  </a:lnTo>
                  <a:lnTo>
                    <a:pt x="645915" y="113498"/>
                  </a:lnTo>
                  <a:lnTo>
                    <a:pt x="645915" y="122478"/>
                  </a:lnTo>
                  <a:lnTo>
                    <a:pt x="654895" y="122478"/>
                  </a:lnTo>
                  <a:lnTo>
                    <a:pt x="654895" y="131458"/>
                  </a:lnTo>
                  <a:lnTo>
                    <a:pt x="663875" y="131458"/>
                  </a:lnTo>
                  <a:lnTo>
                    <a:pt x="663875" y="140439"/>
                  </a:lnTo>
                  <a:lnTo>
                    <a:pt x="672856" y="140439"/>
                  </a:lnTo>
                  <a:lnTo>
                    <a:pt x="672856" y="149419"/>
                  </a:lnTo>
                  <a:lnTo>
                    <a:pt x="681836" y="149419"/>
                  </a:lnTo>
                  <a:lnTo>
                    <a:pt x="681836" y="158399"/>
                  </a:lnTo>
                  <a:lnTo>
                    <a:pt x="690816" y="158399"/>
                  </a:lnTo>
                  <a:lnTo>
                    <a:pt x="690816" y="167379"/>
                  </a:lnTo>
                  <a:lnTo>
                    <a:pt x="699796" y="167379"/>
                  </a:lnTo>
                  <a:lnTo>
                    <a:pt x="699796" y="176360"/>
                  </a:lnTo>
                  <a:lnTo>
                    <a:pt x="708777" y="176360"/>
                  </a:lnTo>
                  <a:lnTo>
                    <a:pt x="708777" y="185340"/>
                  </a:lnTo>
                  <a:lnTo>
                    <a:pt x="717757" y="185340"/>
                  </a:lnTo>
                  <a:lnTo>
                    <a:pt x="717757" y="194320"/>
                  </a:lnTo>
                  <a:lnTo>
                    <a:pt x="726737" y="194320"/>
                  </a:lnTo>
                  <a:lnTo>
                    <a:pt x="726737" y="203300"/>
                  </a:lnTo>
                  <a:lnTo>
                    <a:pt x="735717" y="203300"/>
                  </a:lnTo>
                  <a:lnTo>
                    <a:pt x="735717" y="212280"/>
                  </a:lnTo>
                  <a:lnTo>
                    <a:pt x="744697" y="212280"/>
                  </a:lnTo>
                  <a:lnTo>
                    <a:pt x="744697" y="221261"/>
                  </a:lnTo>
                  <a:lnTo>
                    <a:pt x="753678" y="221261"/>
                  </a:lnTo>
                  <a:lnTo>
                    <a:pt x="753678" y="230241"/>
                  </a:lnTo>
                  <a:lnTo>
                    <a:pt x="762658" y="230241"/>
                  </a:lnTo>
                  <a:lnTo>
                    <a:pt x="762658" y="239221"/>
                  </a:lnTo>
                  <a:lnTo>
                    <a:pt x="771638" y="239221"/>
                  </a:lnTo>
                  <a:lnTo>
                    <a:pt x="771638" y="248202"/>
                  </a:lnTo>
                  <a:lnTo>
                    <a:pt x="780619" y="248202"/>
                  </a:lnTo>
                  <a:lnTo>
                    <a:pt x="780619" y="256174"/>
                  </a:lnTo>
                  <a:lnTo>
                    <a:pt x="781627" y="257182"/>
                  </a:lnTo>
                  <a:lnTo>
                    <a:pt x="789599" y="257182"/>
                  </a:lnTo>
                  <a:lnTo>
                    <a:pt x="789599" y="265154"/>
                  </a:lnTo>
                  <a:lnTo>
                    <a:pt x="790607" y="266162"/>
                  </a:lnTo>
                  <a:lnTo>
                    <a:pt x="798579" y="266162"/>
                  </a:lnTo>
                  <a:lnTo>
                    <a:pt x="798579" y="274134"/>
                  </a:lnTo>
                  <a:lnTo>
                    <a:pt x="799588" y="275143"/>
                  </a:lnTo>
                  <a:lnTo>
                    <a:pt x="807560" y="275143"/>
                  </a:lnTo>
                  <a:lnTo>
                    <a:pt x="807560" y="283115"/>
                  </a:lnTo>
                  <a:lnTo>
                    <a:pt x="970530" y="446085"/>
                  </a:lnTo>
                  <a:lnTo>
                    <a:pt x="934646" y="561686"/>
                  </a:lnTo>
                  <a:cubicBezTo>
                    <a:pt x="847432" y="767882"/>
                    <a:pt x="662752" y="922817"/>
                    <a:pt x="438360" y="968734"/>
                  </a:cubicBezTo>
                  <a:lnTo>
                    <a:pt x="436340" y="968938"/>
                  </a:lnTo>
                  <a:lnTo>
                    <a:pt x="246591" y="779189"/>
                  </a:lnTo>
                  <a:lnTo>
                    <a:pt x="248087" y="777693"/>
                  </a:lnTo>
                  <a:lnTo>
                    <a:pt x="240094" y="768036"/>
                  </a:lnTo>
                  <a:lnTo>
                    <a:pt x="239176" y="768797"/>
                  </a:lnTo>
                  <a:lnTo>
                    <a:pt x="231114" y="759056"/>
                  </a:lnTo>
                  <a:lnTo>
                    <a:pt x="230196" y="759817"/>
                  </a:lnTo>
                  <a:lnTo>
                    <a:pt x="222134" y="750076"/>
                  </a:lnTo>
                  <a:lnTo>
                    <a:pt x="221216" y="750837"/>
                  </a:lnTo>
                  <a:lnTo>
                    <a:pt x="213153" y="741094"/>
                  </a:lnTo>
                  <a:lnTo>
                    <a:pt x="212235" y="741856"/>
                  </a:lnTo>
                  <a:lnTo>
                    <a:pt x="204173" y="732115"/>
                  </a:lnTo>
                  <a:lnTo>
                    <a:pt x="203255" y="732876"/>
                  </a:lnTo>
                  <a:lnTo>
                    <a:pt x="195193" y="723135"/>
                  </a:lnTo>
                  <a:lnTo>
                    <a:pt x="194275" y="723896"/>
                  </a:lnTo>
                  <a:lnTo>
                    <a:pt x="186213" y="714155"/>
                  </a:lnTo>
                  <a:lnTo>
                    <a:pt x="185295" y="714916"/>
                  </a:lnTo>
                  <a:lnTo>
                    <a:pt x="177232" y="705173"/>
                  </a:lnTo>
                  <a:lnTo>
                    <a:pt x="176314" y="705935"/>
                  </a:lnTo>
                  <a:lnTo>
                    <a:pt x="168252" y="696194"/>
                  </a:lnTo>
                  <a:lnTo>
                    <a:pt x="167334" y="696955"/>
                  </a:lnTo>
                  <a:lnTo>
                    <a:pt x="159272" y="687214"/>
                  </a:lnTo>
                  <a:lnTo>
                    <a:pt x="158354" y="687975"/>
                  </a:lnTo>
                  <a:lnTo>
                    <a:pt x="150292" y="678234"/>
                  </a:lnTo>
                  <a:lnTo>
                    <a:pt x="149374" y="678995"/>
                  </a:lnTo>
                  <a:lnTo>
                    <a:pt x="141311" y="669252"/>
                  </a:lnTo>
                  <a:lnTo>
                    <a:pt x="140393" y="670014"/>
                  </a:lnTo>
                  <a:lnTo>
                    <a:pt x="132331" y="660273"/>
                  </a:lnTo>
                  <a:lnTo>
                    <a:pt x="131413" y="661034"/>
                  </a:lnTo>
                  <a:lnTo>
                    <a:pt x="123351" y="651293"/>
                  </a:lnTo>
                  <a:lnTo>
                    <a:pt x="122433" y="652054"/>
                  </a:lnTo>
                  <a:lnTo>
                    <a:pt x="114371" y="642313"/>
                  </a:lnTo>
                  <a:lnTo>
                    <a:pt x="113453" y="643074"/>
                  </a:lnTo>
                  <a:lnTo>
                    <a:pt x="105390" y="633331"/>
                  </a:lnTo>
                  <a:lnTo>
                    <a:pt x="104472" y="634093"/>
                  </a:lnTo>
                  <a:lnTo>
                    <a:pt x="96410" y="624352"/>
                  </a:lnTo>
                  <a:lnTo>
                    <a:pt x="95492" y="625113"/>
                  </a:lnTo>
                  <a:lnTo>
                    <a:pt x="87430" y="615372"/>
                  </a:lnTo>
                  <a:lnTo>
                    <a:pt x="86512" y="616133"/>
                  </a:lnTo>
                  <a:lnTo>
                    <a:pt x="78450" y="606392"/>
                  </a:lnTo>
                  <a:lnTo>
                    <a:pt x="77532" y="607153"/>
                  </a:lnTo>
                  <a:lnTo>
                    <a:pt x="69469" y="597410"/>
                  </a:lnTo>
                  <a:lnTo>
                    <a:pt x="68551" y="598172"/>
                  </a:lnTo>
                  <a:lnTo>
                    <a:pt x="25688" y="546380"/>
                  </a:lnTo>
                  <a:lnTo>
                    <a:pt x="28430" y="541981"/>
                  </a:lnTo>
                  <a:lnTo>
                    <a:pt x="20836" y="532805"/>
                  </a:lnTo>
                  <a:cubicBezTo>
                    <a:pt x="33536" y="518914"/>
                    <a:pt x="39886" y="502245"/>
                    <a:pt x="39886" y="482798"/>
                  </a:cubicBezTo>
                  <a:lnTo>
                    <a:pt x="39886" y="299477"/>
                  </a:lnTo>
                  <a:lnTo>
                    <a:pt x="31793" y="299477"/>
                  </a:lnTo>
                  <a:lnTo>
                    <a:pt x="31793" y="290497"/>
                  </a:lnTo>
                  <a:lnTo>
                    <a:pt x="22813" y="290497"/>
                  </a:lnTo>
                  <a:lnTo>
                    <a:pt x="22813" y="281517"/>
                  </a:lnTo>
                  <a:lnTo>
                    <a:pt x="13833" y="281517"/>
                  </a:lnTo>
                  <a:lnTo>
                    <a:pt x="13833" y="272536"/>
                  </a:lnTo>
                  <a:lnTo>
                    <a:pt x="4852" y="272536"/>
                  </a:lnTo>
                  <a:lnTo>
                    <a:pt x="4852" y="258961"/>
                  </a:lnTo>
                  <a:lnTo>
                    <a:pt x="0" y="258961"/>
                  </a:lnTo>
                  <a:lnTo>
                    <a:pt x="0" y="181570"/>
                  </a:lnTo>
                  <a:lnTo>
                    <a:pt x="97882" y="181570"/>
                  </a:lnTo>
                  <a:lnTo>
                    <a:pt x="94332" y="175794"/>
                  </a:lnTo>
                  <a:lnTo>
                    <a:pt x="91819" y="177337"/>
                  </a:lnTo>
                  <a:lnTo>
                    <a:pt x="85351" y="166812"/>
                  </a:lnTo>
                  <a:lnTo>
                    <a:pt x="82838" y="168356"/>
                  </a:lnTo>
                  <a:cubicBezTo>
                    <a:pt x="62201" y="129859"/>
                    <a:pt x="40372" y="94339"/>
                    <a:pt x="17354" y="61795"/>
                  </a:cubicBezTo>
                  <a:lnTo>
                    <a:pt x="19904" y="60265"/>
                  </a:lnTo>
                  <a:lnTo>
                    <a:pt x="12502" y="48220"/>
                  </a:lnTo>
                  <a:lnTo>
                    <a:pt x="75010" y="10716"/>
                  </a:lnTo>
                  <a:lnTo>
                    <a:pt x="97120" y="42673"/>
                  </a:lnTo>
                  <a:lnTo>
                    <a:pt x="97823" y="42252"/>
                  </a:lnTo>
                  <a:lnTo>
                    <a:pt x="104847" y="52405"/>
                  </a:lnTo>
                  <a:lnTo>
                    <a:pt x="106803" y="51232"/>
                  </a:lnTo>
                  <a:lnTo>
                    <a:pt x="113827" y="61385"/>
                  </a:lnTo>
                  <a:lnTo>
                    <a:pt x="115783" y="60212"/>
                  </a:lnTo>
                  <a:lnTo>
                    <a:pt x="122808" y="70366"/>
                  </a:lnTo>
                  <a:lnTo>
                    <a:pt x="124764" y="69193"/>
                  </a:lnTo>
                  <a:lnTo>
                    <a:pt x="131788" y="79346"/>
                  </a:lnTo>
                  <a:lnTo>
                    <a:pt x="133744" y="78173"/>
                  </a:lnTo>
                  <a:lnTo>
                    <a:pt x="140768" y="88326"/>
                  </a:lnTo>
                  <a:lnTo>
                    <a:pt x="142724" y="87153"/>
                  </a:lnTo>
                  <a:lnTo>
                    <a:pt x="149748" y="97306"/>
                  </a:lnTo>
                  <a:lnTo>
                    <a:pt x="151704" y="96133"/>
                  </a:lnTo>
                  <a:lnTo>
                    <a:pt x="158729" y="106287"/>
                  </a:lnTo>
                  <a:lnTo>
                    <a:pt x="160685" y="105114"/>
                  </a:lnTo>
                  <a:lnTo>
                    <a:pt x="160735" y="105186"/>
                  </a:lnTo>
                  <a:lnTo>
                    <a:pt x="160735" y="64889"/>
                  </a:lnTo>
                  <a:lnTo>
                    <a:pt x="216396" y="64889"/>
                  </a:lnTo>
                  <a:cubicBezTo>
                    <a:pt x="222746" y="44847"/>
                    <a:pt x="228600" y="23217"/>
                    <a:pt x="23395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0"/>
                    <a:alpha val="52000"/>
                  </a:schemeClr>
                </a:gs>
                <a:gs pos="100000">
                  <a:schemeClr val="accent1">
                    <a:lumMod val="50000"/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335" b="1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文本框 4"/>
            <p:cNvSpPr/>
            <p:nvPr>
              <p:custDataLst>
                <p:tags r:id="rId8"/>
              </p:custDataLst>
            </p:nvPr>
          </p:nvSpPr>
          <p:spPr bwMode="auto">
            <a:xfrm>
              <a:off x="3557166" y="1932037"/>
              <a:ext cx="590550" cy="587375"/>
            </a:xfrm>
            <a:custGeom>
              <a:avLst/>
              <a:gdLst>
                <a:gd name="T0" fmla="*/ 232172 w 591741"/>
                <a:gd name="T1" fmla="*/ 336352 h 586680"/>
                <a:gd name="T2" fmla="*/ 298847 w 591741"/>
                <a:gd name="T3" fmla="*/ 300633 h 586680"/>
                <a:gd name="T4" fmla="*/ 232172 w 591741"/>
                <a:gd name="T5" fmla="*/ 213717 h 586680"/>
                <a:gd name="T6" fmla="*/ 298847 w 591741"/>
                <a:gd name="T7" fmla="*/ 249436 h 586680"/>
                <a:gd name="T8" fmla="*/ 232172 w 591741"/>
                <a:gd name="T9" fmla="*/ 213717 h 586680"/>
                <a:gd name="T10" fmla="*/ 232172 w 591741"/>
                <a:gd name="T11" fmla="*/ 162520 h 586680"/>
                <a:gd name="T12" fmla="*/ 298847 w 591741"/>
                <a:gd name="T13" fmla="*/ 126802 h 586680"/>
                <a:gd name="T14" fmla="*/ 75010 w 591741"/>
                <a:gd name="T15" fmla="*/ 10716 h 586680"/>
                <a:gd name="T16" fmla="*/ 77986 w 591741"/>
                <a:gd name="T17" fmla="*/ 154781 h 586680"/>
                <a:gd name="T18" fmla="*/ 75010 w 591741"/>
                <a:gd name="T19" fmla="*/ 10716 h 586680"/>
                <a:gd name="T20" fmla="*/ 551260 w 591741"/>
                <a:gd name="T21" fmla="*/ 10120 h 586680"/>
                <a:gd name="T22" fmla="*/ 591741 w 591741"/>
                <a:gd name="T23" fmla="*/ 116681 h 586680"/>
                <a:gd name="T24" fmla="*/ 551260 w 591741"/>
                <a:gd name="T25" fmla="*/ 193477 h 586680"/>
                <a:gd name="T26" fmla="*/ 534293 w 591741"/>
                <a:gd name="T27" fmla="*/ 557957 h 586680"/>
                <a:gd name="T28" fmla="*/ 407789 w 591741"/>
                <a:gd name="T29" fmla="*/ 585192 h 586680"/>
                <a:gd name="T30" fmla="*/ 447675 w 591741"/>
                <a:gd name="T31" fmla="*/ 510183 h 586680"/>
                <a:gd name="T32" fmla="*/ 478036 w 591741"/>
                <a:gd name="T33" fmla="*/ 193477 h 586680"/>
                <a:gd name="T34" fmla="*/ 383977 w 591741"/>
                <a:gd name="T35" fmla="*/ 116681 h 586680"/>
                <a:gd name="T36" fmla="*/ 478036 w 591741"/>
                <a:gd name="T37" fmla="*/ 10120 h 586680"/>
                <a:gd name="T38" fmla="*/ 320874 w 591741"/>
                <a:gd name="T39" fmla="*/ 8930 h 586680"/>
                <a:gd name="T40" fmla="*/ 370285 w 591741"/>
                <a:gd name="T41" fmla="*/ 64889 h 586680"/>
                <a:gd name="T42" fmla="*/ 426839 w 591741"/>
                <a:gd name="T43" fmla="*/ 234553 h 586680"/>
                <a:gd name="T44" fmla="*/ 410170 w 591741"/>
                <a:gd name="T45" fmla="*/ 398859 h 586680"/>
                <a:gd name="T46" fmla="*/ 370285 w 591741"/>
                <a:gd name="T47" fmla="*/ 504825 h 586680"/>
                <a:gd name="T48" fmla="*/ 309563 w 591741"/>
                <a:gd name="T49" fmla="*/ 586085 h 586680"/>
                <a:gd name="T50" fmla="*/ 223242 w 591741"/>
                <a:gd name="T51" fmla="*/ 515541 h 586680"/>
                <a:gd name="T52" fmla="*/ 298847 w 591741"/>
                <a:gd name="T53" fmla="*/ 492919 h 586680"/>
                <a:gd name="T54" fmla="*/ 168474 w 591741"/>
                <a:gd name="T55" fmla="*/ 548283 h 586680"/>
                <a:gd name="T56" fmla="*/ 63699 w 591741"/>
                <a:gd name="T57" fmla="*/ 584597 h 586680"/>
                <a:gd name="T58" fmla="*/ 39886 w 591741"/>
                <a:gd name="T59" fmla="*/ 482798 h 586680"/>
                <a:gd name="T60" fmla="*/ 0 w 591741"/>
                <a:gd name="T61" fmla="*/ 258961 h 586680"/>
                <a:gd name="T62" fmla="*/ 111919 w 591741"/>
                <a:gd name="T63" fmla="*/ 181570 h 586680"/>
                <a:gd name="T64" fmla="*/ 160735 w 591741"/>
                <a:gd name="T65" fmla="*/ 420291 h 586680"/>
                <a:gd name="T66" fmla="*/ 257473 w 591741"/>
                <a:gd name="T67" fmla="*/ 398264 h 586680"/>
                <a:gd name="T68" fmla="*/ 133945 w 591741"/>
                <a:gd name="T69" fmla="*/ 336352 h 586680"/>
                <a:gd name="T70" fmla="*/ 160735 w 591741"/>
                <a:gd name="T71" fmla="*/ 64889 h 586680"/>
                <a:gd name="T72" fmla="*/ 233958 w 591741"/>
                <a:gd name="T73" fmla="*/ 0 h 586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1741" h="586680">
                  <a:moveTo>
                    <a:pt x="232172" y="300633"/>
                  </a:moveTo>
                  <a:lnTo>
                    <a:pt x="232172" y="336352"/>
                  </a:lnTo>
                  <a:lnTo>
                    <a:pt x="298847" y="336352"/>
                  </a:lnTo>
                  <a:lnTo>
                    <a:pt x="298847" y="300633"/>
                  </a:lnTo>
                  <a:lnTo>
                    <a:pt x="232172" y="300633"/>
                  </a:lnTo>
                  <a:close/>
                  <a:moveTo>
                    <a:pt x="232172" y="213717"/>
                  </a:moveTo>
                  <a:lnTo>
                    <a:pt x="232172" y="249436"/>
                  </a:lnTo>
                  <a:lnTo>
                    <a:pt x="298847" y="249436"/>
                  </a:lnTo>
                  <a:lnTo>
                    <a:pt x="298847" y="213717"/>
                  </a:lnTo>
                  <a:lnTo>
                    <a:pt x="232172" y="213717"/>
                  </a:lnTo>
                  <a:close/>
                  <a:moveTo>
                    <a:pt x="232172" y="126802"/>
                  </a:moveTo>
                  <a:lnTo>
                    <a:pt x="232172" y="162520"/>
                  </a:lnTo>
                  <a:lnTo>
                    <a:pt x="298847" y="162520"/>
                  </a:lnTo>
                  <a:lnTo>
                    <a:pt x="298847" y="126802"/>
                  </a:lnTo>
                  <a:lnTo>
                    <a:pt x="232172" y="126802"/>
                  </a:lnTo>
                  <a:close/>
                  <a:moveTo>
                    <a:pt x="75010" y="10716"/>
                  </a:moveTo>
                  <a:cubicBezTo>
                    <a:pt x="101600" y="46037"/>
                    <a:pt x="125214" y="80169"/>
                    <a:pt x="145852" y="113109"/>
                  </a:cubicBezTo>
                  <a:cubicBezTo>
                    <a:pt x="124024" y="126206"/>
                    <a:pt x="101402" y="140097"/>
                    <a:pt x="77986" y="154781"/>
                  </a:cubicBezTo>
                  <a:cubicBezTo>
                    <a:pt x="57349" y="116284"/>
                    <a:pt x="35520" y="80764"/>
                    <a:pt x="12502" y="48220"/>
                  </a:cubicBezTo>
                  <a:lnTo>
                    <a:pt x="75010" y="10716"/>
                  </a:lnTo>
                  <a:close/>
                  <a:moveTo>
                    <a:pt x="478036" y="10120"/>
                  </a:moveTo>
                  <a:lnTo>
                    <a:pt x="551260" y="10120"/>
                  </a:lnTo>
                  <a:lnTo>
                    <a:pt x="551260" y="116681"/>
                  </a:lnTo>
                  <a:lnTo>
                    <a:pt x="591741" y="116681"/>
                  </a:lnTo>
                  <a:lnTo>
                    <a:pt x="591741" y="193477"/>
                  </a:lnTo>
                  <a:lnTo>
                    <a:pt x="551260" y="193477"/>
                  </a:lnTo>
                  <a:lnTo>
                    <a:pt x="551260" y="490538"/>
                  </a:lnTo>
                  <a:cubicBezTo>
                    <a:pt x="551260" y="520105"/>
                    <a:pt x="545604" y="542578"/>
                    <a:pt x="534293" y="557957"/>
                  </a:cubicBezTo>
                  <a:cubicBezTo>
                    <a:pt x="522982" y="573336"/>
                    <a:pt x="507008" y="581670"/>
                    <a:pt x="486370" y="582960"/>
                  </a:cubicBezTo>
                  <a:cubicBezTo>
                    <a:pt x="465733" y="584250"/>
                    <a:pt x="439539" y="584994"/>
                    <a:pt x="407789" y="585192"/>
                  </a:cubicBezTo>
                  <a:cubicBezTo>
                    <a:pt x="404614" y="558602"/>
                    <a:pt x="399653" y="533003"/>
                    <a:pt x="392906" y="508397"/>
                  </a:cubicBezTo>
                  <a:cubicBezTo>
                    <a:pt x="410766" y="509588"/>
                    <a:pt x="429022" y="510183"/>
                    <a:pt x="447675" y="510183"/>
                  </a:cubicBezTo>
                  <a:cubicBezTo>
                    <a:pt x="467916" y="510183"/>
                    <a:pt x="478036" y="499269"/>
                    <a:pt x="478036" y="477441"/>
                  </a:cubicBezTo>
                  <a:lnTo>
                    <a:pt x="478036" y="193477"/>
                  </a:lnTo>
                  <a:lnTo>
                    <a:pt x="383977" y="193477"/>
                  </a:lnTo>
                  <a:lnTo>
                    <a:pt x="383977" y="116681"/>
                  </a:lnTo>
                  <a:lnTo>
                    <a:pt x="478036" y="116681"/>
                  </a:lnTo>
                  <a:lnTo>
                    <a:pt x="478036" y="10120"/>
                  </a:lnTo>
                  <a:close/>
                  <a:moveTo>
                    <a:pt x="233958" y="0"/>
                  </a:moveTo>
                  <a:lnTo>
                    <a:pt x="320874" y="8930"/>
                  </a:lnTo>
                  <a:cubicBezTo>
                    <a:pt x="312539" y="27384"/>
                    <a:pt x="303808" y="46037"/>
                    <a:pt x="294680" y="64889"/>
                  </a:cubicBezTo>
                  <a:lnTo>
                    <a:pt x="370285" y="64889"/>
                  </a:lnTo>
                  <a:lnTo>
                    <a:pt x="370285" y="255091"/>
                  </a:lnTo>
                  <a:lnTo>
                    <a:pt x="426839" y="234553"/>
                  </a:lnTo>
                  <a:cubicBezTo>
                    <a:pt x="448667" y="288925"/>
                    <a:pt x="464939" y="336153"/>
                    <a:pt x="475655" y="376237"/>
                  </a:cubicBezTo>
                  <a:lnTo>
                    <a:pt x="410170" y="398859"/>
                  </a:lnTo>
                  <a:cubicBezTo>
                    <a:pt x="398463" y="357386"/>
                    <a:pt x="385167" y="314127"/>
                    <a:pt x="370285" y="269081"/>
                  </a:cubicBezTo>
                  <a:lnTo>
                    <a:pt x="370285" y="504825"/>
                  </a:lnTo>
                  <a:cubicBezTo>
                    <a:pt x="370285" y="531614"/>
                    <a:pt x="364976" y="551755"/>
                    <a:pt x="354360" y="565249"/>
                  </a:cubicBezTo>
                  <a:cubicBezTo>
                    <a:pt x="343743" y="578743"/>
                    <a:pt x="328811" y="585688"/>
                    <a:pt x="309563" y="586085"/>
                  </a:cubicBezTo>
                  <a:cubicBezTo>
                    <a:pt x="290314" y="586482"/>
                    <a:pt x="266105" y="586680"/>
                    <a:pt x="236935" y="586680"/>
                  </a:cubicBezTo>
                  <a:cubicBezTo>
                    <a:pt x="233363" y="563066"/>
                    <a:pt x="228799" y="539353"/>
                    <a:pt x="223242" y="515541"/>
                  </a:cubicBezTo>
                  <a:cubicBezTo>
                    <a:pt x="245070" y="518319"/>
                    <a:pt x="262136" y="519708"/>
                    <a:pt x="274439" y="519708"/>
                  </a:cubicBezTo>
                  <a:cubicBezTo>
                    <a:pt x="290711" y="519708"/>
                    <a:pt x="298847" y="510778"/>
                    <a:pt x="298847" y="492919"/>
                  </a:cubicBezTo>
                  <a:lnTo>
                    <a:pt x="298847" y="439936"/>
                  </a:lnTo>
                  <a:cubicBezTo>
                    <a:pt x="257969" y="484188"/>
                    <a:pt x="214511" y="520303"/>
                    <a:pt x="168474" y="548283"/>
                  </a:cubicBezTo>
                  <a:cubicBezTo>
                    <a:pt x="162322" y="539155"/>
                    <a:pt x="155178" y="529729"/>
                    <a:pt x="147042" y="520005"/>
                  </a:cubicBezTo>
                  <a:cubicBezTo>
                    <a:pt x="113308" y="543421"/>
                    <a:pt x="85527" y="564952"/>
                    <a:pt x="63699" y="584597"/>
                  </a:cubicBezTo>
                  <a:lnTo>
                    <a:pt x="20836" y="532805"/>
                  </a:lnTo>
                  <a:cubicBezTo>
                    <a:pt x="33536" y="518914"/>
                    <a:pt x="39886" y="502245"/>
                    <a:pt x="39886" y="482798"/>
                  </a:cubicBezTo>
                  <a:lnTo>
                    <a:pt x="39886" y="258961"/>
                  </a:lnTo>
                  <a:lnTo>
                    <a:pt x="0" y="258961"/>
                  </a:lnTo>
                  <a:lnTo>
                    <a:pt x="0" y="181570"/>
                  </a:lnTo>
                  <a:lnTo>
                    <a:pt x="111919" y="181570"/>
                  </a:lnTo>
                  <a:lnTo>
                    <a:pt x="111919" y="451842"/>
                  </a:lnTo>
                  <a:cubicBezTo>
                    <a:pt x="117872" y="447477"/>
                    <a:pt x="134144" y="436959"/>
                    <a:pt x="160735" y="420291"/>
                  </a:cubicBezTo>
                  <a:cubicBezTo>
                    <a:pt x="161925" y="436563"/>
                    <a:pt x="163314" y="451842"/>
                    <a:pt x="164902" y="466130"/>
                  </a:cubicBezTo>
                  <a:cubicBezTo>
                    <a:pt x="197247" y="446881"/>
                    <a:pt x="228104" y="424259"/>
                    <a:pt x="257473" y="398264"/>
                  </a:cubicBezTo>
                  <a:lnTo>
                    <a:pt x="133945" y="398264"/>
                  </a:lnTo>
                  <a:lnTo>
                    <a:pt x="133945" y="336352"/>
                  </a:lnTo>
                  <a:lnTo>
                    <a:pt x="160735" y="336352"/>
                  </a:lnTo>
                  <a:lnTo>
                    <a:pt x="160735" y="64889"/>
                  </a:lnTo>
                  <a:lnTo>
                    <a:pt x="216396" y="64889"/>
                  </a:lnTo>
                  <a:cubicBezTo>
                    <a:pt x="222746" y="44847"/>
                    <a:pt x="228600" y="23217"/>
                    <a:pt x="2339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4" name="任意多边形 33"/>
            <p:cNvSpPr/>
            <p:nvPr>
              <p:custDataLst>
                <p:tags r:id="rId9"/>
              </p:custDataLst>
            </p:nvPr>
          </p:nvSpPr>
          <p:spPr>
            <a:xfrm>
              <a:off x="3171403" y="1522462"/>
              <a:ext cx="1376363" cy="1377950"/>
            </a:xfrm>
            <a:custGeom>
              <a:avLst/>
              <a:gdLst>
                <a:gd name="connsiteX0" fmla="*/ 766921 w 1533844"/>
                <a:gd name="connsiteY0" fmla="*/ 180973 h 1533842"/>
                <a:gd name="connsiteX1" fmla="*/ 180974 w 1533844"/>
                <a:gd name="connsiteY1" fmla="*/ 766920 h 1533842"/>
                <a:gd name="connsiteX2" fmla="*/ 766921 w 1533844"/>
                <a:gd name="connsiteY2" fmla="*/ 1352867 h 1533842"/>
                <a:gd name="connsiteX3" fmla="*/ 1352868 w 1533844"/>
                <a:gd name="connsiteY3" fmla="*/ 766920 h 1533842"/>
                <a:gd name="connsiteX4" fmla="*/ 766921 w 1533844"/>
                <a:gd name="connsiteY4" fmla="*/ 180973 h 1533842"/>
                <a:gd name="connsiteX5" fmla="*/ 766922 w 1533844"/>
                <a:gd name="connsiteY5" fmla="*/ 0 h 1533842"/>
                <a:gd name="connsiteX6" fmla="*/ 1533844 w 1533844"/>
                <a:gd name="connsiteY6" fmla="*/ 766921 h 1533842"/>
                <a:gd name="connsiteX7" fmla="*/ 766922 w 1533844"/>
                <a:gd name="connsiteY7" fmla="*/ 1533842 h 1533842"/>
                <a:gd name="connsiteX8" fmla="*/ 0 w 1533844"/>
                <a:gd name="connsiteY8" fmla="*/ 766921 h 1533842"/>
                <a:gd name="connsiteX9" fmla="*/ 766922 w 1533844"/>
                <a:gd name="connsiteY9" fmla="*/ 0 h 153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33844" h="1533842">
                  <a:moveTo>
                    <a:pt x="766921" y="180973"/>
                  </a:moveTo>
                  <a:cubicBezTo>
                    <a:pt x="443311" y="180973"/>
                    <a:pt x="180974" y="443310"/>
                    <a:pt x="180974" y="766920"/>
                  </a:cubicBezTo>
                  <a:cubicBezTo>
                    <a:pt x="180974" y="1090530"/>
                    <a:pt x="443311" y="1352867"/>
                    <a:pt x="766921" y="1352867"/>
                  </a:cubicBezTo>
                  <a:cubicBezTo>
                    <a:pt x="1090531" y="1352867"/>
                    <a:pt x="1352868" y="1090530"/>
                    <a:pt x="1352868" y="766920"/>
                  </a:cubicBezTo>
                  <a:cubicBezTo>
                    <a:pt x="1352868" y="443310"/>
                    <a:pt x="1090531" y="180973"/>
                    <a:pt x="766921" y="180973"/>
                  </a:cubicBezTo>
                  <a:close/>
                  <a:moveTo>
                    <a:pt x="766922" y="0"/>
                  </a:moveTo>
                  <a:cubicBezTo>
                    <a:pt x="1190481" y="0"/>
                    <a:pt x="1533844" y="343362"/>
                    <a:pt x="1533844" y="766921"/>
                  </a:cubicBezTo>
                  <a:cubicBezTo>
                    <a:pt x="1533844" y="1190480"/>
                    <a:pt x="1190481" y="1533842"/>
                    <a:pt x="766922" y="1533842"/>
                  </a:cubicBezTo>
                  <a:cubicBezTo>
                    <a:pt x="343363" y="1533842"/>
                    <a:pt x="0" y="1190480"/>
                    <a:pt x="0" y="766921"/>
                  </a:cubicBezTo>
                  <a:cubicBezTo>
                    <a:pt x="0" y="343362"/>
                    <a:pt x="343363" y="0"/>
                    <a:pt x="7669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35" name="椭圆 34"/>
            <p:cNvSpPr/>
            <p:nvPr>
              <p:custDataLst>
                <p:tags r:id="rId10"/>
              </p:custDataLst>
            </p:nvPr>
          </p:nvSpPr>
          <p:spPr>
            <a:xfrm>
              <a:off x="3252366" y="1606600"/>
              <a:ext cx="1214437" cy="1214437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499457" y="1932705"/>
            <a:ext cx="1837267" cy="1839384"/>
            <a:chOff x="1761703" y="1522462"/>
            <a:chExt cx="1377950" cy="1379538"/>
          </a:xfrm>
        </p:grpSpPr>
        <p:sp>
          <p:nvSpPr>
            <p:cNvPr id="44" name="任意多边形 43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>
              <a:off x="2152228" y="1932037"/>
              <a:ext cx="969963" cy="969963"/>
            </a:xfrm>
            <a:custGeom>
              <a:avLst/>
              <a:gdLst>
                <a:gd name="connsiteX0" fmla="*/ 157193 w 970530"/>
                <a:gd name="connsiteY0" fmla="*/ 238654 h 968938"/>
                <a:gd name="connsiteX1" fmla="*/ 154926 w 970530"/>
                <a:gd name="connsiteY1" fmla="*/ 240047 h 968938"/>
                <a:gd name="connsiteX2" fmla="*/ 158049 w 970530"/>
                <a:gd name="connsiteY2" fmla="*/ 240047 h 968938"/>
                <a:gd name="connsiteX3" fmla="*/ 152692 w 970530"/>
                <a:gd name="connsiteY3" fmla="*/ 236963 h 968938"/>
                <a:gd name="connsiteX4" fmla="*/ 152692 w 970530"/>
                <a:gd name="connsiteY4" fmla="*/ 240047 h 968938"/>
                <a:gd name="connsiteX5" fmla="*/ 154587 w 970530"/>
                <a:gd name="connsiteY5" fmla="*/ 240047 h 968938"/>
                <a:gd name="connsiteX6" fmla="*/ 148213 w 970530"/>
                <a:gd name="connsiteY6" fmla="*/ 229675 h 968938"/>
                <a:gd name="connsiteX7" fmla="*/ 145947 w 970530"/>
                <a:gd name="connsiteY7" fmla="*/ 231066 h 968938"/>
                <a:gd name="connsiteX8" fmla="*/ 149068 w 970530"/>
                <a:gd name="connsiteY8" fmla="*/ 231066 h 968938"/>
                <a:gd name="connsiteX9" fmla="*/ 143712 w 970530"/>
                <a:gd name="connsiteY9" fmla="*/ 227983 h 968938"/>
                <a:gd name="connsiteX10" fmla="*/ 143712 w 970530"/>
                <a:gd name="connsiteY10" fmla="*/ 231066 h 968938"/>
                <a:gd name="connsiteX11" fmla="*/ 145606 w 970530"/>
                <a:gd name="connsiteY11" fmla="*/ 231066 h 968938"/>
                <a:gd name="connsiteX12" fmla="*/ 139233 w 970530"/>
                <a:gd name="connsiteY12" fmla="*/ 220695 h 968938"/>
                <a:gd name="connsiteX13" fmla="*/ 136967 w 970530"/>
                <a:gd name="connsiteY13" fmla="*/ 222086 h 968938"/>
                <a:gd name="connsiteX14" fmla="*/ 140088 w 970530"/>
                <a:gd name="connsiteY14" fmla="*/ 222086 h 968938"/>
                <a:gd name="connsiteX15" fmla="*/ 134732 w 970530"/>
                <a:gd name="connsiteY15" fmla="*/ 219003 h 968938"/>
                <a:gd name="connsiteX16" fmla="*/ 134732 w 970530"/>
                <a:gd name="connsiteY16" fmla="*/ 222086 h 968938"/>
                <a:gd name="connsiteX17" fmla="*/ 136626 w 970530"/>
                <a:gd name="connsiteY17" fmla="*/ 222086 h 968938"/>
                <a:gd name="connsiteX18" fmla="*/ 130253 w 970530"/>
                <a:gd name="connsiteY18" fmla="*/ 211715 h 968938"/>
                <a:gd name="connsiteX19" fmla="*/ 127987 w 970530"/>
                <a:gd name="connsiteY19" fmla="*/ 213106 h 968938"/>
                <a:gd name="connsiteX20" fmla="*/ 131108 w 970530"/>
                <a:gd name="connsiteY20" fmla="*/ 213106 h 968938"/>
                <a:gd name="connsiteX21" fmla="*/ 125752 w 970530"/>
                <a:gd name="connsiteY21" fmla="*/ 210023 h 968938"/>
                <a:gd name="connsiteX22" fmla="*/ 125752 w 970530"/>
                <a:gd name="connsiteY22" fmla="*/ 213106 h 968938"/>
                <a:gd name="connsiteX23" fmla="*/ 127646 w 970530"/>
                <a:gd name="connsiteY23" fmla="*/ 213106 h 968938"/>
                <a:gd name="connsiteX24" fmla="*/ 121272 w 970530"/>
                <a:gd name="connsiteY24" fmla="*/ 202733 h 968938"/>
                <a:gd name="connsiteX25" fmla="*/ 119005 w 970530"/>
                <a:gd name="connsiteY25" fmla="*/ 204126 h 968938"/>
                <a:gd name="connsiteX26" fmla="*/ 122128 w 970530"/>
                <a:gd name="connsiteY26" fmla="*/ 204126 h 968938"/>
                <a:gd name="connsiteX27" fmla="*/ 116771 w 970530"/>
                <a:gd name="connsiteY27" fmla="*/ 201042 h 968938"/>
                <a:gd name="connsiteX28" fmla="*/ 116771 w 970530"/>
                <a:gd name="connsiteY28" fmla="*/ 204126 h 968938"/>
                <a:gd name="connsiteX29" fmla="*/ 118666 w 970530"/>
                <a:gd name="connsiteY29" fmla="*/ 204126 h 968938"/>
                <a:gd name="connsiteX30" fmla="*/ 112292 w 970530"/>
                <a:gd name="connsiteY30" fmla="*/ 193754 h 968938"/>
                <a:gd name="connsiteX31" fmla="*/ 111919 w 970530"/>
                <a:gd name="connsiteY31" fmla="*/ 193983 h 968938"/>
                <a:gd name="connsiteX32" fmla="*/ 111919 w 970530"/>
                <a:gd name="connsiteY32" fmla="*/ 195145 h 968938"/>
                <a:gd name="connsiteX33" fmla="*/ 113147 w 970530"/>
                <a:gd name="connsiteY33" fmla="*/ 195145 h 968938"/>
                <a:gd name="connsiteX34" fmla="*/ 233958 w 970530"/>
                <a:gd name="connsiteY34" fmla="*/ 0 h 968938"/>
                <a:gd name="connsiteX35" fmla="*/ 320874 w 970530"/>
                <a:gd name="connsiteY35" fmla="*/ 8930 h 968938"/>
                <a:gd name="connsiteX36" fmla="*/ 315034 w 970530"/>
                <a:gd name="connsiteY36" fmla="*/ 21406 h 968938"/>
                <a:gd name="connsiteX37" fmla="*/ 325726 w 970530"/>
                <a:gd name="connsiteY37" fmla="*/ 22505 h 968938"/>
                <a:gd name="connsiteX38" fmla="*/ 322127 w 970530"/>
                <a:gd name="connsiteY38" fmla="*/ 30193 h 968938"/>
                <a:gd name="connsiteX39" fmla="*/ 334707 w 970530"/>
                <a:gd name="connsiteY39" fmla="*/ 31486 h 968938"/>
                <a:gd name="connsiteX40" fmla="*/ 331109 w 970530"/>
                <a:gd name="connsiteY40" fmla="*/ 39174 h 968938"/>
                <a:gd name="connsiteX41" fmla="*/ 343687 w 970530"/>
                <a:gd name="connsiteY41" fmla="*/ 40466 h 968938"/>
                <a:gd name="connsiteX42" fmla="*/ 340089 w 970530"/>
                <a:gd name="connsiteY42" fmla="*/ 48154 h 968938"/>
                <a:gd name="connsiteX43" fmla="*/ 352667 w 970530"/>
                <a:gd name="connsiteY43" fmla="*/ 49446 h 968938"/>
                <a:gd name="connsiteX44" fmla="*/ 349069 w 970530"/>
                <a:gd name="connsiteY44" fmla="*/ 57134 h 968938"/>
                <a:gd name="connsiteX45" fmla="*/ 361647 w 970530"/>
                <a:gd name="connsiteY45" fmla="*/ 58426 h 968938"/>
                <a:gd name="connsiteX46" fmla="*/ 358622 w 970530"/>
                <a:gd name="connsiteY46" fmla="*/ 64889 h 968938"/>
                <a:gd name="connsiteX47" fmla="*/ 370285 w 970530"/>
                <a:gd name="connsiteY47" fmla="*/ 64889 h 968938"/>
                <a:gd name="connsiteX48" fmla="*/ 370285 w 970530"/>
                <a:gd name="connsiteY48" fmla="*/ 67372 h 968938"/>
                <a:gd name="connsiteX49" fmla="*/ 370628 w 970530"/>
                <a:gd name="connsiteY49" fmla="*/ 67407 h 968938"/>
                <a:gd name="connsiteX50" fmla="*/ 370285 w 970530"/>
                <a:gd name="connsiteY50" fmla="*/ 68140 h 968938"/>
                <a:gd name="connsiteX51" fmla="*/ 370285 w 970530"/>
                <a:gd name="connsiteY51" fmla="*/ 75429 h 968938"/>
                <a:gd name="connsiteX52" fmla="*/ 379608 w 970530"/>
                <a:gd name="connsiteY52" fmla="*/ 76387 h 968938"/>
                <a:gd name="connsiteX53" fmla="*/ 376010 w 970530"/>
                <a:gd name="connsiteY53" fmla="*/ 84075 h 968938"/>
                <a:gd name="connsiteX54" fmla="*/ 388588 w 970530"/>
                <a:gd name="connsiteY54" fmla="*/ 85367 h 968938"/>
                <a:gd name="connsiteX55" fmla="*/ 384990 w 970530"/>
                <a:gd name="connsiteY55" fmla="*/ 93055 h 968938"/>
                <a:gd name="connsiteX56" fmla="*/ 397568 w 970530"/>
                <a:gd name="connsiteY56" fmla="*/ 94347 h 968938"/>
                <a:gd name="connsiteX57" fmla="*/ 393969 w 970530"/>
                <a:gd name="connsiteY57" fmla="*/ 102035 h 968938"/>
                <a:gd name="connsiteX58" fmla="*/ 406549 w 970530"/>
                <a:gd name="connsiteY58" fmla="*/ 103328 h 968938"/>
                <a:gd name="connsiteX59" fmla="*/ 402951 w 970530"/>
                <a:gd name="connsiteY59" fmla="*/ 111015 h 968938"/>
                <a:gd name="connsiteX60" fmla="*/ 415529 w 970530"/>
                <a:gd name="connsiteY60" fmla="*/ 112308 h 968938"/>
                <a:gd name="connsiteX61" fmla="*/ 413482 w 970530"/>
                <a:gd name="connsiteY61" fmla="*/ 116681 h 968938"/>
                <a:gd name="connsiteX62" fmla="*/ 478036 w 970530"/>
                <a:gd name="connsiteY62" fmla="*/ 116681 h 968938"/>
                <a:gd name="connsiteX63" fmla="*/ 478036 w 970530"/>
                <a:gd name="connsiteY63" fmla="*/ 10120 h 968938"/>
                <a:gd name="connsiteX64" fmla="*/ 551260 w 970530"/>
                <a:gd name="connsiteY64" fmla="*/ 10120 h 968938"/>
                <a:gd name="connsiteX65" fmla="*/ 551260 w 970530"/>
                <a:gd name="connsiteY65" fmla="*/ 23695 h 968938"/>
                <a:gd name="connsiteX66" fmla="*/ 556112 w 970530"/>
                <a:gd name="connsiteY66" fmla="*/ 23695 h 968938"/>
                <a:gd name="connsiteX67" fmla="*/ 556112 w 970530"/>
                <a:gd name="connsiteY67" fmla="*/ 32676 h 968938"/>
                <a:gd name="connsiteX68" fmla="*/ 565093 w 970530"/>
                <a:gd name="connsiteY68" fmla="*/ 32676 h 968938"/>
                <a:gd name="connsiteX69" fmla="*/ 565093 w 970530"/>
                <a:gd name="connsiteY69" fmla="*/ 41656 h 968938"/>
                <a:gd name="connsiteX70" fmla="*/ 574073 w 970530"/>
                <a:gd name="connsiteY70" fmla="*/ 41656 h 968938"/>
                <a:gd name="connsiteX71" fmla="*/ 574073 w 970530"/>
                <a:gd name="connsiteY71" fmla="*/ 50636 h 968938"/>
                <a:gd name="connsiteX72" fmla="*/ 583053 w 970530"/>
                <a:gd name="connsiteY72" fmla="*/ 50636 h 968938"/>
                <a:gd name="connsiteX73" fmla="*/ 583053 w 970530"/>
                <a:gd name="connsiteY73" fmla="*/ 59616 h 968938"/>
                <a:gd name="connsiteX74" fmla="*/ 592033 w 970530"/>
                <a:gd name="connsiteY74" fmla="*/ 59616 h 968938"/>
                <a:gd name="connsiteX75" fmla="*/ 592033 w 970530"/>
                <a:gd name="connsiteY75" fmla="*/ 68597 h 968938"/>
                <a:gd name="connsiteX76" fmla="*/ 601014 w 970530"/>
                <a:gd name="connsiteY76" fmla="*/ 68597 h 968938"/>
                <a:gd name="connsiteX77" fmla="*/ 601014 w 970530"/>
                <a:gd name="connsiteY77" fmla="*/ 77577 h 968938"/>
                <a:gd name="connsiteX78" fmla="*/ 609994 w 970530"/>
                <a:gd name="connsiteY78" fmla="*/ 77577 h 968938"/>
                <a:gd name="connsiteX79" fmla="*/ 609994 w 970530"/>
                <a:gd name="connsiteY79" fmla="*/ 86557 h 968938"/>
                <a:gd name="connsiteX80" fmla="*/ 618974 w 970530"/>
                <a:gd name="connsiteY80" fmla="*/ 86557 h 968938"/>
                <a:gd name="connsiteX81" fmla="*/ 618974 w 970530"/>
                <a:gd name="connsiteY81" fmla="*/ 95537 h 968938"/>
                <a:gd name="connsiteX82" fmla="*/ 627954 w 970530"/>
                <a:gd name="connsiteY82" fmla="*/ 95537 h 968938"/>
                <a:gd name="connsiteX83" fmla="*/ 627954 w 970530"/>
                <a:gd name="connsiteY83" fmla="*/ 104518 h 968938"/>
                <a:gd name="connsiteX84" fmla="*/ 636935 w 970530"/>
                <a:gd name="connsiteY84" fmla="*/ 104518 h 968938"/>
                <a:gd name="connsiteX85" fmla="*/ 636935 w 970530"/>
                <a:gd name="connsiteY85" fmla="*/ 113498 h 968938"/>
                <a:gd name="connsiteX86" fmla="*/ 645915 w 970530"/>
                <a:gd name="connsiteY86" fmla="*/ 113498 h 968938"/>
                <a:gd name="connsiteX87" fmla="*/ 645915 w 970530"/>
                <a:gd name="connsiteY87" fmla="*/ 122478 h 968938"/>
                <a:gd name="connsiteX88" fmla="*/ 654895 w 970530"/>
                <a:gd name="connsiteY88" fmla="*/ 122478 h 968938"/>
                <a:gd name="connsiteX89" fmla="*/ 654895 w 970530"/>
                <a:gd name="connsiteY89" fmla="*/ 131458 h 968938"/>
                <a:gd name="connsiteX90" fmla="*/ 663875 w 970530"/>
                <a:gd name="connsiteY90" fmla="*/ 131458 h 968938"/>
                <a:gd name="connsiteX91" fmla="*/ 663875 w 970530"/>
                <a:gd name="connsiteY91" fmla="*/ 140439 h 968938"/>
                <a:gd name="connsiteX92" fmla="*/ 672856 w 970530"/>
                <a:gd name="connsiteY92" fmla="*/ 140439 h 968938"/>
                <a:gd name="connsiteX93" fmla="*/ 672856 w 970530"/>
                <a:gd name="connsiteY93" fmla="*/ 149419 h 968938"/>
                <a:gd name="connsiteX94" fmla="*/ 681836 w 970530"/>
                <a:gd name="connsiteY94" fmla="*/ 149419 h 968938"/>
                <a:gd name="connsiteX95" fmla="*/ 681836 w 970530"/>
                <a:gd name="connsiteY95" fmla="*/ 158399 h 968938"/>
                <a:gd name="connsiteX96" fmla="*/ 690816 w 970530"/>
                <a:gd name="connsiteY96" fmla="*/ 158399 h 968938"/>
                <a:gd name="connsiteX97" fmla="*/ 690816 w 970530"/>
                <a:gd name="connsiteY97" fmla="*/ 167379 h 968938"/>
                <a:gd name="connsiteX98" fmla="*/ 699796 w 970530"/>
                <a:gd name="connsiteY98" fmla="*/ 167379 h 968938"/>
                <a:gd name="connsiteX99" fmla="*/ 699796 w 970530"/>
                <a:gd name="connsiteY99" fmla="*/ 176360 h 968938"/>
                <a:gd name="connsiteX100" fmla="*/ 708777 w 970530"/>
                <a:gd name="connsiteY100" fmla="*/ 176360 h 968938"/>
                <a:gd name="connsiteX101" fmla="*/ 708777 w 970530"/>
                <a:gd name="connsiteY101" fmla="*/ 185340 h 968938"/>
                <a:gd name="connsiteX102" fmla="*/ 717757 w 970530"/>
                <a:gd name="connsiteY102" fmla="*/ 185340 h 968938"/>
                <a:gd name="connsiteX103" fmla="*/ 717757 w 970530"/>
                <a:gd name="connsiteY103" fmla="*/ 194320 h 968938"/>
                <a:gd name="connsiteX104" fmla="*/ 726737 w 970530"/>
                <a:gd name="connsiteY104" fmla="*/ 194320 h 968938"/>
                <a:gd name="connsiteX105" fmla="*/ 726737 w 970530"/>
                <a:gd name="connsiteY105" fmla="*/ 203300 h 968938"/>
                <a:gd name="connsiteX106" fmla="*/ 735717 w 970530"/>
                <a:gd name="connsiteY106" fmla="*/ 203300 h 968938"/>
                <a:gd name="connsiteX107" fmla="*/ 735717 w 970530"/>
                <a:gd name="connsiteY107" fmla="*/ 212280 h 968938"/>
                <a:gd name="connsiteX108" fmla="*/ 744697 w 970530"/>
                <a:gd name="connsiteY108" fmla="*/ 212280 h 968938"/>
                <a:gd name="connsiteX109" fmla="*/ 744697 w 970530"/>
                <a:gd name="connsiteY109" fmla="*/ 221261 h 968938"/>
                <a:gd name="connsiteX110" fmla="*/ 753678 w 970530"/>
                <a:gd name="connsiteY110" fmla="*/ 221261 h 968938"/>
                <a:gd name="connsiteX111" fmla="*/ 753678 w 970530"/>
                <a:gd name="connsiteY111" fmla="*/ 230241 h 968938"/>
                <a:gd name="connsiteX112" fmla="*/ 762658 w 970530"/>
                <a:gd name="connsiteY112" fmla="*/ 230241 h 968938"/>
                <a:gd name="connsiteX113" fmla="*/ 762658 w 970530"/>
                <a:gd name="connsiteY113" fmla="*/ 239221 h 968938"/>
                <a:gd name="connsiteX114" fmla="*/ 771638 w 970530"/>
                <a:gd name="connsiteY114" fmla="*/ 239221 h 968938"/>
                <a:gd name="connsiteX115" fmla="*/ 771638 w 970530"/>
                <a:gd name="connsiteY115" fmla="*/ 248202 h 968938"/>
                <a:gd name="connsiteX116" fmla="*/ 780619 w 970530"/>
                <a:gd name="connsiteY116" fmla="*/ 248202 h 968938"/>
                <a:gd name="connsiteX117" fmla="*/ 780619 w 970530"/>
                <a:gd name="connsiteY117" fmla="*/ 256174 h 968938"/>
                <a:gd name="connsiteX118" fmla="*/ 781627 w 970530"/>
                <a:gd name="connsiteY118" fmla="*/ 257182 h 968938"/>
                <a:gd name="connsiteX119" fmla="*/ 789599 w 970530"/>
                <a:gd name="connsiteY119" fmla="*/ 257182 h 968938"/>
                <a:gd name="connsiteX120" fmla="*/ 789599 w 970530"/>
                <a:gd name="connsiteY120" fmla="*/ 265154 h 968938"/>
                <a:gd name="connsiteX121" fmla="*/ 790607 w 970530"/>
                <a:gd name="connsiteY121" fmla="*/ 266162 h 968938"/>
                <a:gd name="connsiteX122" fmla="*/ 798579 w 970530"/>
                <a:gd name="connsiteY122" fmla="*/ 266162 h 968938"/>
                <a:gd name="connsiteX123" fmla="*/ 798579 w 970530"/>
                <a:gd name="connsiteY123" fmla="*/ 274134 h 968938"/>
                <a:gd name="connsiteX124" fmla="*/ 799588 w 970530"/>
                <a:gd name="connsiteY124" fmla="*/ 275143 h 968938"/>
                <a:gd name="connsiteX125" fmla="*/ 807560 w 970530"/>
                <a:gd name="connsiteY125" fmla="*/ 275143 h 968938"/>
                <a:gd name="connsiteX126" fmla="*/ 807560 w 970530"/>
                <a:gd name="connsiteY126" fmla="*/ 283115 h 968938"/>
                <a:gd name="connsiteX127" fmla="*/ 970530 w 970530"/>
                <a:gd name="connsiteY127" fmla="*/ 446085 h 968938"/>
                <a:gd name="connsiteX128" fmla="*/ 934646 w 970530"/>
                <a:gd name="connsiteY128" fmla="*/ 561686 h 968938"/>
                <a:gd name="connsiteX129" fmla="*/ 438360 w 970530"/>
                <a:gd name="connsiteY129" fmla="*/ 968734 h 968938"/>
                <a:gd name="connsiteX130" fmla="*/ 436340 w 970530"/>
                <a:gd name="connsiteY130" fmla="*/ 968938 h 968938"/>
                <a:gd name="connsiteX131" fmla="*/ 246591 w 970530"/>
                <a:gd name="connsiteY131" fmla="*/ 779189 h 968938"/>
                <a:gd name="connsiteX132" fmla="*/ 248087 w 970530"/>
                <a:gd name="connsiteY132" fmla="*/ 777693 h 968938"/>
                <a:gd name="connsiteX133" fmla="*/ 240094 w 970530"/>
                <a:gd name="connsiteY133" fmla="*/ 768036 h 968938"/>
                <a:gd name="connsiteX134" fmla="*/ 239176 w 970530"/>
                <a:gd name="connsiteY134" fmla="*/ 768797 h 968938"/>
                <a:gd name="connsiteX135" fmla="*/ 231114 w 970530"/>
                <a:gd name="connsiteY135" fmla="*/ 759056 h 968938"/>
                <a:gd name="connsiteX136" fmla="*/ 230196 w 970530"/>
                <a:gd name="connsiteY136" fmla="*/ 759817 h 968938"/>
                <a:gd name="connsiteX137" fmla="*/ 222134 w 970530"/>
                <a:gd name="connsiteY137" fmla="*/ 750076 h 968938"/>
                <a:gd name="connsiteX138" fmla="*/ 221216 w 970530"/>
                <a:gd name="connsiteY138" fmla="*/ 750837 h 968938"/>
                <a:gd name="connsiteX139" fmla="*/ 213153 w 970530"/>
                <a:gd name="connsiteY139" fmla="*/ 741094 h 968938"/>
                <a:gd name="connsiteX140" fmla="*/ 212235 w 970530"/>
                <a:gd name="connsiteY140" fmla="*/ 741856 h 968938"/>
                <a:gd name="connsiteX141" fmla="*/ 204173 w 970530"/>
                <a:gd name="connsiteY141" fmla="*/ 732115 h 968938"/>
                <a:gd name="connsiteX142" fmla="*/ 203255 w 970530"/>
                <a:gd name="connsiteY142" fmla="*/ 732876 h 968938"/>
                <a:gd name="connsiteX143" fmla="*/ 195193 w 970530"/>
                <a:gd name="connsiteY143" fmla="*/ 723135 h 968938"/>
                <a:gd name="connsiteX144" fmla="*/ 194275 w 970530"/>
                <a:gd name="connsiteY144" fmla="*/ 723896 h 968938"/>
                <a:gd name="connsiteX145" fmla="*/ 186213 w 970530"/>
                <a:gd name="connsiteY145" fmla="*/ 714155 h 968938"/>
                <a:gd name="connsiteX146" fmla="*/ 185295 w 970530"/>
                <a:gd name="connsiteY146" fmla="*/ 714916 h 968938"/>
                <a:gd name="connsiteX147" fmla="*/ 177232 w 970530"/>
                <a:gd name="connsiteY147" fmla="*/ 705173 h 968938"/>
                <a:gd name="connsiteX148" fmla="*/ 176314 w 970530"/>
                <a:gd name="connsiteY148" fmla="*/ 705935 h 968938"/>
                <a:gd name="connsiteX149" fmla="*/ 168252 w 970530"/>
                <a:gd name="connsiteY149" fmla="*/ 696194 h 968938"/>
                <a:gd name="connsiteX150" fmla="*/ 167334 w 970530"/>
                <a:gd name="connsiteY150" fmla="*/ 696955 h 968938"/>
                <a:gd name="connsiteX151" fmla="*/ 159272 w 970530"/>
                <a:gd name="connsiteY151" fmla="*/ 687214 h 968938"/>
                <a:gd name="connsiteX152" fmla="*/ 158354 w 970530"/>
                <a:gd name="connsiteY152" fmla="*/ 687975 h 968938"/>
                <a:gd name="connsiteX153" fmla="*/ 150292 w 970530"/>
                <a:gd name="connsiteY153" fmla="*/ 678234 h 968938"/>
                <a:gd name="connsiteX154" fmla="*/ 149374 w 970530"/>
                <a:gd name="connsiteY154" fmla="*/ 678995 h 968938"/>
                <a:gd name="connsiteX155" fmla="*/ 141311 w 970530"/>
                <a:gd name="connsiteY155" fmla="*/ 669252 h 968938"/>
                <a:gd name="connsiteX156" fmla="*/ 140393 w 970530"/>
                <a:gd name="connsiteY156" fmla="*/ 670014 h 968938"/>
                <a:gd name="connsiteX157" fmla="*/ 132331 w 970530"/>
                <a:gd name="connsiteY157" fmla="*/ 660273 h 968938"/>
                <a:gd name="connsiteX158" fmla="*/ 131413 w 970530"/>
                <a:gd name="connsiteY158" fmla="*/ 661034 h 968938"/>
                <a:gd name="connsiteX159" fmla="*/ 123351 w 970530"/>
                <a:gd name="connsiteY159" fmla="*/ 651293 h 968938"/>
                <a:gd name="connsiteX160" fmla="*/ 122433 w 970530"/>
                <a:gd name="connsiteY160" fmla="*/ 652054 h 968938"/>
                <a:gd name="connsiteX161" fmla="*/ 114371 w 970530"/>
                <a:gd name="connsiteY161" fmla="*/ 642313 h 968938"/>
                <a:gd name="connsiteX162" fmla="*/ 113453 w 970530"/>
                <a:gd name="connsiteY162" fmla="*/ 643074 h 968938"/>
                <a:gd name="connsiteX163" fmla="*/ 105390 w 970530"/>
                <a:gd name="connsiteY163" fmla="*/ 633331 h 968938"/>
                <a:gd name="connsiteX164" fmla="*/ 104472 w 970530"/>
                <a:gd name="connsiteY164" fmla="*/ 634093 h 968938"/>
                <a:gd name="connsiteX165" fmla="*/ 96410 w 970530"/>
                <a:gd name="connsiteY165" fmla="*/ 624352 h 968938"/>
                <a:gd name="connsiteX166" fmla="*/ 95492 w 970530"/>
                <a:gd name="connsiteY166" fmla="*/ 625113 h 968938"/>
                <a:gd name="connsiteX167" fmla="*/ 87430 w 970530"/>
                <a:gd name="connsiteY167" fmla="*/ 615372 h 968938"/>
                <a:gd name="connsiteX168" fmla="*/ 86512 w 970530"/>
                <a:gd name="connsiteY168" fmla="*/ 616133 h 968938"/>
                <a:gd name="connsiteX169" fmla="*/ 78450 w 970530"/>
                <a:gd name="connsiteY169" fmla="*/ 606392 h 968938"/>
                <a:gd name="connsiteX170" fmla="*/ 77532 w 970530"/>
                <a:gd name="connsiteY170" fmla="*/ 607153 h 968938"/>
                <a:gd name="connsiteX171" fmla="*/ 69469 w 970530"/>
                <a:gd name="connsiteY171" fmla="*/ 597410 h 968938"/>
                <a:gd name="connsiteX172" fmla="*/ 68551 w 970530"/>
                <a:gd name="connsiteY172" fmla="*/ 598172 h 968938"/>
                <a:gd name="connsiteX173" fmla="*/ 25688 w 970530"/>
                <a:gd name="connsiteY173" fmla="*/ 546380 h 968938"/>
                <a:gd name="connsiteX174" fmla="*/ 28430 w 970530"/>
                <a:gd name="connsiteY174" fmla="*/ 541981 h 968938"/>
                <a:gd name="connsiteX175" fmla="*/ 20836 w 970530"/>
                <a:gd name="connsiteY175" fmla="*/ 532805 h 968938"/>
                <a:gd name="connsiteX176" fmla="*/ 39886 w 970530"/>
                <a:gd name="connsiteY176" fmla="*/ 482798 h 968938"/>
                <a:gd name="connsiteX177" fmla="*/ 39886 w 970530"/>
                <a:gd name="connsiteY177" fmla="*/ 299477 h 968938"/>
                <a:gd name="connsiteX178" fmla="*/ 31793 w 970530"/>
                <a:gd name="connsiteY178" fmla="*/ 299477 h 968938"/>
                <a:gd name="connsiteX179" fmla="*/ 31793 w 970530"/>
                <a:gd name="connsiteY179" fmla="*/ 290497 h 968938"/>
                <a:gd name="connsiteX180" fmla="*/ 22813 w 970530"/>
                <a:gd name="connsiteY180" fmla="*/ 290497 h 968938"/>
                <a:gd name="connsiteX181" fmla="*/ 22813 w 970530"/>
                <a:gd name="connsiteY181" fmla="*/ 281517 h 968938"/>
                <a:gd name="connsiteX182" fmla="*/ 13833 w 970530"/>
                <a:gd name="connsiteY182" fmla="*/ 281517 h 968938"/>
                <a:gd name="connsiteX183" fmla="*/ 13833 w 970530"/>
                <a:gd name="connsiteY183" fmla="*/ 272536 h 968938"/>
                <a:gd name="connsiteX184" fmla="*/ 4852 w 970530"/>
                <a:gd name="connsiteY184" fmla="*/ 272536 h 968938"/>
                <a:gd name="connsiteX185" fmla="*/ 4852 w 970530"/>
                <a:gd name="connsiteY185" fmla="*/ 258961 h 968938"/>
                <a:gd name="connsiteX186" fmla="*/ 0 w 970530"/>
                <a:gd name="connsiteY186" fmla="*/ 258961 h 968938"/>
                <a:gd name="connsiteX187" fmla="*/ 0 w 970530"/>
                <a:gd name="connsiteY187" fmla="*/ 181570 h 968938"/>
                <a:gd name="connsiteX188" fmla="*/ 97882 w 970530"/>
                <a:gd name="connsiteY188" fmla="*/ 181570 h 968938"/>
                <a:gd name="connsiteX189" fmla="*/ 94332 w 970530"/>
                <a:gd name="connsiteY189" fmla="*/ 175794 h 968938"/>
                <a:gd name="connsiteX190" fmla="*/ 91819 w 970530"/>
                <a:gd name="connsiteY190" fmla="*/ 177337 h 968938"/>
                <a:gd name="connsiteX191" fmla="*/ 85351 w 970530"/>
                <a:gd name="connsiteY191" fmla="*/ 166812 h 968938"/>
                <a:gd name="connsiteX192" fmla="*/ 82838 w 970530"/>
                <a:gd name="connsiteY192" fmla="*/ 168356 h 968938"/>
                <a:gd name="connsiteX193" fmla="*/ 17354 w 970530"/>
                <a:gd name="connsiteY193" fmla="*/ 61795 h 968938"/>
                <a:gd name="connsiteX194" fmla="*/ 19904 w 970530"/>
                <a:gd name="connsiteY194" fmla="*/ 60265 h 968938"/>
                <a:gd name="connsiteX195" fmla="*/ 12502 w 970530"/>
                <a:gd name="connsiteY195" fmla="*/ 48220 h 968938"/>
                <a:gd name="connsiteX196" fmla="*/ 75010 w 970530"/>
                <a:gd name="connsiteY196" fmla="*/ 10716 h 968938"/>
                <a:gd name="connsiteX197" fmla="*/ 97120 w 970530"/>
                <a:gd name="connsiteY197" fmla="*/ 42673 h 968938"/>
                <a:gd name="connsiteX198" fmla="*/ 97823 w 970530"/>
                <a:gd name="connsiteY198" fmla="*/ 42252 h 968938"/>
                <a:gd name="connsiteX199" fmla="*/ 104847 w 970530"/>
                <a:gd name="connsiteY199" fmla="*/ 52405 h 968938"/>
                <a:gd name="connsiteX200" fmla="*/ 106803 w 970530"/>
                <a:gd name="connsiteY200" fmla="*/ 51232 h 968938"/>
                <a:gd name="connsiteX201" fmla="*/ 113827 w 970530"/>
                <a:gd name="connsiteY201" fmla="*/ 61385 h 968938"/>
                <a:gd name="connsiteX202" fmla="*/ 115783 w 970530"/>
                <a:gd name="connsiteY202" fmla="*/ 60212 h 968938"/>
                <a:gd name="connsiteX203" fmla="*/ 122808 w 970530"/>
                <a:gd name="connsiteY203" fmla="*/ 70366 h 968938"/>
                <a:gd name="connsiteX204" fmla="*/ 124764 w 970530"/>
                <a:gd name="connsiteY204" fmla="*/ 69193 h 968938"/>
                <a:gd name="connsiteX205" fmla="*/ 131788 w 970530"/>
                <a:gd name="connsiteY205" fmla="*/ 79346 h 968938"/>
                <a:gd name="connsiteX206" fmla="*/ 133744 w 970530"/>
                <a:gd name="connsiteY206" fmla="*/ 78173 h 968938"/>
                <a:gd name="connsiteX207" fmla="*/ 140768 w 970530"/>
                <a:gd name="connsiteY207" fmla="*/ 88326 h 968938"/>
                <a:gd name="connsiteX208" fmla="*/ 142724 w 970530"/>
                <a:gd name="connsiteY208" fmla="*/ 87153 h 968938"/>
                <a:gd name="connsiteX209" fmla="*/ 149748 w 970530"/>
                <a:gd name="connsiteY209" fmla="*/ 97306 h 968938"/>
                <a:gd name="connsiteX210" fmla="*/ 151704 w 970530"/>
                <a:gd name="connsiteY210" fmla="*/ 96133 h 968938"/>
                <a:gd name="connsiteX211" fmla="*/ 158729 w 970530"/>
                <a:gd name="connsiteY211" fmla="*/ 106287 h 968938"/>
                <a:gd name="connsiteX212" fmla="*/ 160685 w 970530"/>
                <a:gd name="connsiteY212" fmla="*/ 105114 h 968938"/>
                <a:gd name="connsiteX213" fmla="*/ 160735 w 970530"/>
                <a:gd name="connsiteY213" fmla="*/ 105186 h 968938"/>
                <a:gd name="connsiteX214" fmla="*/ 160735 w 970530"/>
                <a:gd name="connsiteY214" fmla="*/ 64889 h 968938"/>
                <a:gd name="connsiteX215" fmla="*/ 216396 w 970530"/>
                <a:gd name="connsiteY215" fmla="*/ 64889 h 968938"/>
                <a:gd name="connsiteX216" fmla="*/ 233958 w 970530"/>
                <a:gd name="connsiteY216" fmla="*/ 0 h 968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970530" h="968938">
                  <a:moveTo>
                    <a:pt x="157193" y="238654"/>
                  </a:moveTo>
                  <a:lnTo>
                    <a:pt x="154926" y="240047"/>
                  </a:lnTo>
                  <a:lnTo>
                    <a:pt x="158049" y="240047"/>
                  </a:lnTo>
                  <a:close/>
                  <a:moveTo>
                    <a:pt x="152692" y="236963"/>
                  </a:moveTo>
                  <a:lnTo>
                    <a:pt x="152692" y="240047"/>
                  </a:lnTo>
                  <a:lnTo>
                    <a:pt x="154587" y="240047"/>
                  </a:lnTo>
                  <a:close/>
                  <a:moveTo>
                    <a:pt x="148213" y="229675"/>
                  </a:moveTo>
                  <a:lnTo>
                    <a:pt x="145947" y="231066"/>
                  </a:lnTo>
                  <a:lnTo>
                    <a:pt x="149068" y="231066"/>
                  </a:lnTo>
                  <a:close/>
                  <a:moveTo>
                    <a:pt x="143712" y="227983"/>
                  </a:moveTo>
                  <a:lnTo>
                    <a:pt x="143712" y="231066"/>
                  </a:lnTo>
                  <a:lnTo>
                    <a:pt x="145606" y="231066"/>
                  </a:lnTo>
                  <a:close/>
                  <a:moveTo>
                    <a:pt x="139233" y="220695"/>
                  </a:moveTo>
                  <a:lnTo>
                    <a:pt x="136967" y="222086"/>
                  </a:lnTo>
                  <a:lnTo>
                    <a:pt x="140088" y="222086"/>
                  </a:lnTo>
                  <a:close/>
                  <a:moveTo>
                    <a:pt x="134732" y="219003"/>
                  </a:moveTo>
                  <a:lnTo>
                    <a:pt x="134732" y="222086"/>
                  </a:lnTo>
                  <a:lnTo>
                    <a:pt x="136626" y="222086"/>
                  </a:lnTo>
                  <a:close/>
                  <a:moveTo>
                    <a:pt x="130253" y="211715"/>
                  </a:moveTo>
                  <a:lnTo>
                    <a:pt x="127987" y="213106"/>
                  </a:lnTo>
                  <a:lnTo>
                    <a:pt x="131108" y="213106"/>
                  </a:lnTo>
                  <a:close/>
                  <a:moveTo>
                    <a:pt x="125752" y="210023"/>
                  </a:moveTo>
                  <a:lnTo>
                    <a:pt x="125752" y="213106"/>
                  </a:lnTo>
                  <a:lnTo>
                    <a:pt x="127646" y="213106"/>
                  </a:lnTo>
                  <a:close/>
                  <a:moveTo>
                    <a:pt x="121272" y="202733"/>
                  </a:moveTo>
                  <a:lnTo>
                    <a:pt x="119005" y="204126"/>
                  </a:lnTo>
                  <a:lnTo>
                    <a:pt x="122128" y="204126"/>
                  </a:lnTo>
                  <a:close/>
                  <a:moveTo>
                    <a:pt x="116771" y="201042"/>
                  </a:moveTo>
                  <a:lnTo>
                    <a:pt x="116771" y="204126"/>
                  </a:lnTo>
                  <a:lnTo>
                    <a:pt x="118666" y="204126"/>
                  </a:lnTo>
                  <a:close/>
                  <a:moveTo>
                    <a:pt x="112292" y="193754"/>
                  </a:moveTo>
                  <a:lnTo>
                    <a:pt x="111919" y="193983"/>
                  </a:lnTo>
                  <a:lnTo>
                    <a:pt x="111919" y="195145"/>
                  </a:lnTo>
                  <a:lnTo>
                    <a:pt x="113147" y="195145"/>
                  </a:lnTo>
                  <a:close/>
                  <a:moveTo>
                    <a:pt x="233958" y="0"/>
                  </a:moveTo>
                  <a:lnTo>
                    <a:pt x="320874" y="8930"/>
                  </a:lnTo>
                  <a:lnTo>
                    <a:pt x="315034" y="21406"/>
                  </a:lnTo>
                  <a:lnTo>
                    <a:pt x="325726" y="22505"/>
                  </a:lnTo>
                  <a:lnTo>
                    <a:pt x="322127" y="30193"/>
                  </a:lnTo>
                  <a:lnTo>
                    <a:pt x="334707" y="31486"/>
                  </a:lnTo>
                  <a:lnTo>
                    <a:pt x="331109" y="39174"/>
                  </a:lnTo>
                  <a:lnTo>
                    <a:pt x="343687" y="40466"/>
                  </a:lnTo>
                  <a:lnTo>
                    <a:pt x="340089" y="48154"/>
                  </a:lnTo>
                  <a:lnTo>
                    <a:pt x="352667" y="49446"/>
                  </a:lnTo>
                  <a:lnTo>
                    <a:pt x="349069" y="57134"/>
                  </a:lnTo>
                  <a:lnTo>
                    <a:pt x="361647" y="58426"/>
                  </a:lnTo>
                  <a:lnTo>
                    <a:pt x="358622" y="64889"/>
                  </a:lnTo>
                  <a:lnTo>
                    <a:pt x="370285" y="64889"/>
                  </a:lnTo>
                  <a:lnTo>
                    <a:pt x="370285" y="67372"/>
                  </a:lnTo>
                  <a:lnTo>
                    <a:pt x="370628" y="67407"/>
                  </a:lnTo>
                  <a:lnTo>
                    <a:pt x="370285" y="68140"/>
                  </a:lnTo>
                  <a:lnTo>
                    <a:pt x="370285" y="75429"/>
                  </a:lnTo>
                  <a:lnTo>
                    <a:pt x="379608" y="76387"/>
                  </a:lnTo>
                  <a:lnTo>
                    <a:pt x="376010" y="84075"/>
                  </a:lnTo>
                  <a:lnTo>
                    <a:pt x="388588" y="85367"/>
                  </a:lnTo>
                  <a:lnTo>
                    <a:pt x="384990" y="93055"/>
                  </a:lnTo>
                  <a:lnTo>
                    <a:pt x="397568" y="94347"/>
                  </a:lnTo>
                  <a:lnTo>
                    <a:pt x="393969" y="102035"/>
                  </a:lnTo>
                  <a:lnTo>
                    <a:pt x="406549" y="103328"/>
                  </a:lnTo>
                  <a:lnTo>
                    <a:pt x="402951" y="111015"/>
                  </a:lnTo>
                  <a:lnTo>
                    <a:pt x="415529" y="112308"/>
                  </a:lnTo>
                  <a:lnTo>
                    <a:pt x="413482" y="116681"/>
                  </a:lnTo>
                  <a:lnTo>
                    <a:pt x="478036" y="116681"/>
                  </a:lnTo>
                  <a:lnTo>
                    <a:pt x="478036" y="10120"/>
                  </a:lnTo>
                  <a:lnTo>
                    <a:pt x="551260" y="10120"/>
                  </a:lnTo>
                  <a:lnTo>
                    <a:pt x="551260" y="23695"/>
                  </a:lnTo>
                  <a:lnTo>
                    <a:pt x="556112" y="23695"/>
                  </a:lnTo>
                  <a:lnTo>
                    <a:pt x="556112" y="32676"/>
                  </a:lnTo>
                  <a:lnTo>
                    <a:pt x="565093" y="32676"/>
                  </a:lnTo>
                  <a:lnTo>
                    <a:pt x="565093" y="41656"/>
                  </a:lnTo>
                  <a:lnTo>
                    <a:pt x="574073" y="41656"/>
                  </a:lnTo>
                  <a:lnTo>
                    <a:pt x="574073" y="50636"/>
                  </a:lnTo>
                  <a:lnTo>
                    <a:pt x="583053" y="50636"/>
                  </a:lnTo>
                  <a:lnTo>
                    <a:pt x="583053" y="59616"/>
                  </a:lnTo>
                  <a:lnTo>
                    <a:pt x="592033" y="59616"/>
                  </a:lnTo>
                  <a:lnTo>
                    <a:pt x="592033" y="68597"/>
                  </a:lnTo>
                  <a:lnTo>
                    <a:pt x="601014" y="68597"/>
                  </a:lnTo>
                  <a:lnTo>
                    <a:pt x="601014" y="77577"/>
                  </a:lnTo>
                  <a:lnTo>
                    <a:pt x="609994" y="77577"/>
                  </a:lnTo>
                  <a:lnTo>
                    <a:pt x="609994" y="86557"/>
                  </a:lnTo>
                  <a:lnTo>
                    <a:pt x="618974" y="86557"/>
                  </a:lnTo>
                  <a:lnTo>
                    <a:pt x="618974" y="95537"/>
                  </a:lnTo>
                  <a:lnTo>
                    <a:pt x="627954" y="95537"/>
                  </a:lnTo>
                  <a:lnTo>
                    <a:pt x="627954" y="104518"/>
                  </a:lnTo>
                  <a:lnTo>
                    <a:pt x="636935" y="104518"/>
                  </a:lnTo>
                  <a:lnTo>
                    <a:pt x="636935" y="113498"/>
                  </a:lnTo>
                  <a:lnTo>
                    <a:pt x="645915" y="113498"/>
                  </a:lnTo>
                  <a:lnTo>
                    <a:pt x="645915" y="122478"/>
                  </a:lnTo>
                  <a:lnTo>
                    <a:pt x="654895" y="122478"/>
                  </a:lnTo>
                  <a:lnTo>
                    <a:pt x="654895" y="131458"/>
                  </a:lnTo>
                  <a:lnTo>
                    <a:pt x="663875" y="131458"/>
                  </a:lnTo>
                  <a:lnTo>
                    <a:pt x="663875" y="140439"/>
                  </a:lnTo>
                  <a:lnTo>
                    <a:pt x="672856" y="140439"/>
                  </a:lnTo>
                  <a:lnTo>
                    <a:pt x="672856" y="149419"/>
                  </a:lnTo>
                  <a:lnTo>
                    <a:pt x="681836" y="149419"/>
                  </a:lnTo>
                  <a:lnTo>
                    <a:pt x="681836" y="158399"/>
                  </a:lnTo>
                  <a:lnTo>
                    <a:pt x="690816" y="158399"/>
                  </a:lnTo>
                  <a:lnTo>
                    <a:pt x="690816" y="167379"/>
                  </a:lnTo>
                  <a:lnTo>
                    <a:pt x="699796" y="167379"/>
                  </a:lnTo>
                  <a:lnTo>
                    <a:pt x="699796" y="176360"/>
                  </a:lnTo>
                  <a:lnTo>
                    <a:pt x="708777" y="176360"/>
                  </a:lnTo>
                  <a:lnTo>
                    <a:pt x="708777" y="185340"/>
                  </a:lnTo>
                  <a:lnTo>
                    <a:pt x="717757" y="185340"/>
                  </a:lnTo>
                  <a:lnTo>
                    <a:pt x="717757" y="194320"/>
                  </a:lnTo>
                  <a:lnTo>
                    <a:pt x="726737" y="194320"/>
                  </a:lnTo>
                  <a:lnTo>
                    <a:pt x="726737" y="203300"/>
                  </a:lnTo>
                  <a:lnTo>
                    <a:pt x="735717" y="203300"/>
                  </a:lnTo>
                  <a:lnTo>
                    <a:pt x="735717" y="212280"/>
                  </a:lnTo>
                  <a:lnTo>
                    <a:pt x="744697" y="212280"/>
                  </a:lnTo>
                  <a:lnTo>
                    <a:pt x="744697" y="221261"/>
                  </a:lnTo>
                  <a:lnTo>
                    <a:pt x="753678" y="221261"/>
                  </a:lnTo>
                  <a:lnTo>
                    <a:pt x="753678" y="230241"/>
                  </a:lnTo>
                  <a:lnTo>
                    <a:pt x="762658" y="230241"/>
                  </a:lnTo>
                  <a:lnTo>
                    <a:pt x="762658" y="239221"/>
                  </a:lnTo>
                  <a:lnTo>
                    <a:pt x="771638" y="239221"/>
                  </a:lnTo>
                  <a:lnTo>
                    <a:pt x="771638" y="248202"/>
                  </a:lnTo>
                  <a:lnTo>
                    <a:pt x="780619" y="248202"/>
                  </a:lnTo>
                  <a:lnTo>
                    <a:pt x="780619" y="256174"/>
                  </a:lnTo>
                  <a:lnTo>
                    <a:pt x="781627" y="257182"/>
                  </a:lnTo>
                  <a:lnTo>
                    <a:pt x="789599" y="257182"/>
                  </a:lnTo>
                  <a:lnTo>
                    <a:pt x="789599" y="265154"/>
                  </a:lnTo>
                  <a:lnTo>
                    <a:pt x="790607" y="266162"/>
                  </a:lnTo>
                  <a:lnTo>
                    <a:pt x="798579" y="266162"/>
                  </a:lnTo>
                  <a:lnTo>
                    <a:pt x="798579" y="274134"/>
                  </a:lnTo>
                  <a:lnTo>
                    <a:pt x="799588" y="275143"/>
                  </a:lnTo>
                  <a:lnTo>
                    <a:pt x="807560" y="275143"/>
                  </a:lnTo>
                  <a:lnTo>
                    <a:pt x="807560" y="283115"/>
                  </a:lnTo>
                  <a:lnTo>
                    <a:pt x="970530" y="446085"/>
                  </a:lnTo>
                  <a:lnTo>
                    <a:pt x="934646" y="561686"/>
                  </a:lnTo>
                  <a:cubicBezTo>
                    <a:pt x="847432" y="767882"/>
                    <a:pt x="662752" y="922817"/>
                    <a:pt x="438360" y="968734"/>
                  </a:cubicBezTo>
                  <a:lnTo>
                    <a:pt x="436340" y="968938"/>
                  </a:lnTo>
                  <a:lnTo>
                    <a:pt x="246591" y="779189"/>
                  </a:lnTo>
                  <a:lnTo>
                    <a:pt x="248087" y="777693"/>
                  </a:lnTo>
                  <a:lnTo>
                    <a:pt x="240094" y="768036"/>
                  </a:lnTo>
                  <a:lnTo>
                    <a:pt x="239176" y="768797"/>
                  </a:lnTo>
                  <a:lnTo>
                    <a:pt x="231114" y="759056"/>
                  </a:lnTo>
                  <a:lnTo>
                    <a:pt x="230196" y="759817"/>
                  </a:lnTo>
                  <a:lnTo>
                    <a:pt x="222134" y="750076"/>
                  </a:lnTo>
                  <a:lnTo>
                    <a:pt x="221216" y="750837"/>
                  </a:lnTo>
                  <a:lnTo>
                    <a:pt x="213153" y="741094"/>
                  </a:lnTo>
                  <a:lnTo>
                    <a:pt x="212235" y="741856"/>
                  </a:lnTo>
                  <a:lnTo>
                    <a:pt x="204173" y="732115"/>
                  </a:lnTo>
                  <a:lnTo>
                    <a:pt x="203255" y="732876"/>
                  </a:lnTo>
                  <a:lnTo>
                    <a:pt x="195193" y="723135"/>
                  </a:lnTo>
                  <a:lnTo>
                    <a:pt x="194275" y="723896"/>
                  </a:lnTo>
                  <a:lnTo>
                    <a:pt x="186213" y="714155"/>
                  </a:lnTo>
                  <a:lnTo>
                    <a:pt x="185295" y="714916"/>
                  </a:lnTo>
                  <a:lnTo>
                    <a:pt x="177232" y="705173"/>
                  </a:lnTo>
                  <a:lnTo>
                    <a:pt x="176314" y="705935"/>
                  </a:lnTo>
                  <a:lnTo>
                    <a:pt x="168252" y="696194"/>
                  </a:lnTo>
                  <a:lnTo>
                    <a:pt x="167334" y="696955"/>
                  </a:lnTo>
                  <a:lnTo>
                    <a:pt x="159272" y="687214"/>
                  </a:lnTo>
                  <a:lnTo>
                    <a:pt x="158354" y="687975"/>
                  </a:lnTo>
                  <a:lnTo>
                    <a:pt x="150292" y="678234"/>
                  </a:lnTo>
                  <a:lnTo>
                    <a:pt x="149374" y="678995"/>
                  </a:lnTo>
                  <a:lnTo>
                    <a:pt x="141311" y="669252"/>
                  </a:lnTo>
                  <a:lnTo>
                    <a:pt x="140393" y="670014"/>
                  </a:lnTo>
                  <a:lnTo>
                    <a:pt x="132331" y="660273"/>
                  </a:lnTo>
                  <a:lnTo>
                    <a:pt x="131413" y="661034"/>
                  </a:lnTo>
                  <a:lnTo>
                    <a:pt x="123351" y="651293"/>
                  </a:lnTo>
                  <a:lnTo>
                    <a:pt x="122433" y="652054"/>
                  </a:lnTo>
                  <a:lnTo>
                    <a:pt x="114371" y="642313"/>
                  </a:lnTo>
                  <a:lnTo>
                    <a:pt x="113453" y="643074"/>
                  </a:lnTo>
                  <a:lnTo>
                    <a:pt x="105390" y="633331"/>
                  </a:lnTo>
                  <a:lnTo>
                    <a:pt x="104472" y="634093"/>
                  </a:lnTo>
                  <a:lnTo>
                    <a:pt x="96410" y="624352"/>
                  </a:lnTo>
                  <a:lnTo>
                    <a:pt x="95492" y="625113"/>
                  </a:lnTo>
                  <a:lnTo>
                    <a:pt x="87430" y="615372"/>
                  </a:lnTo>
                  <a:lnTo>
                    <a:pt x="86512" y="616133"/>
                  </a:lnTo>
                  <a:lnTo>
                    <a:pt x="78450" y="606392"/>
                  </a:lnTo>
                  <a:lnTo>
                    <a:pt x="77532" y="607153"/>
                  </a:lnTo>
                  <a:lnTo>
                    <a:pt x="69469" y="597410"/>
                  </a:lnTo>
                  <a:lnTo>
                    <a:pt x="68551" y="598172"/>
                  </a:lnTo>
                  <a:lnTo>
                    <a:pt x="25688" y="546380"/>
                  </a:lnTo>
                  <a:lnTo>
                    <a:pt x="28430" y="541981"/>
                  </a:lnTo>
                  <a:lnTo>
                    <a:pt x="20836" y="532805"/>
                  </a:lnTo>
                  <a:cubicBezTo>
                    <a:pt x="33536" y="518914"/>
                    <a:pt x="39886" y="502245"/>
                    <a:pt x="39886" y="482798"/>
                  </a:cubicBezTo>
                  <a:lnTo>
                    <a:pt x="39886" y="299477"/>
                  </a:lnTo>
                  <a:lnTo>
                    <a:pt x="31793" y="299477"/>
                  </a:lnTo>
                  <a:lnTo>
                    <a:pt x="31793" y="290497"/>
                  </a:lnTo>
                  <a:lnTo>
                    <a:pt x="22813" y="290497"/>
                  </a:lnTo>
                  <a:lnTo>
                    <a:pt x="22813" y="281517"/>
                  </a:lnTo>
                  <a:lnTo>
                    <a:pt x="13833" y="281517"/>
                  </a:lnTo>
                  <a:lnTo>
                    <a:pt x="13833" y="272536"/>
                  </a:lnTo>
                  <a:lnTo>
                    <a:pt x="4852" y="272536"/>
                  </a:lnTo>
                  <a:lnTo>
                    <a:pt x="4852" y="258961"/>
                  </a:lnTo>
                  <a:lnTo>
                    <a:pt x="0" y="258961"/>
                  </a:lnTo>
                  <a:lnTo>
                    <a:pt x="0" y="181570"/>
                  </a:lnTo>
                  <a:lnTo>
                    <a:pt x="97882" y="181570"/>
                  </a:lnTo>
                  <a:lnTo>
                    <a:pt x="94332" y="175794"/>
                  </a:lnTo>
                  <a:lnTo>
                    <a:pt x="91819" y="177337"/>
                  </a:lnTo>
                  <a:lnTo>
                    <a:pt x="85351" y="166812"/>
                  </a:lnTo>
                  <a:lnTo>
                    <a:pt x="82838" y="168356"/>
                  </a:lnTo>
                  <a:cubicBezTo>
                    <a:pt x="62201" y="129859"/>
                    <a:pt x="40372" y="94339"/>
                    <a:pt x="17354" y="61795"/>
                  </a:cubicBezTo>
                  <a:lnTo>
                    <a:pt x="19904" y="60265"/>
                  </a:lnTo>
                  <a:lnTo>
                    <a:pt x="12502" y="48220"/>
                  </a:lnTo>
                  <a:lnTo>
                    <a:pt x="75010" y="10716"/>
                  </a:lnTo>
                  <a:lnTo>
                    <a:pt x="97120" y="42673"/>
                  </a:lnTo>
                  <a:lnTo>
                    <a:pt x="97823" y="42252"/>
                  </a:lnTo>
                  <a:lnTo>
                    <a:pt x="104847" y="52405"/>
                  </a:lnTo>
                  <a:lnTo>
                    <a:pt x="106803" y="51232"/>
                  </a:lnTo>
                  <a:lnTo>
                    <a:pt x="113827" y="61385"/>
                  </a:lnTo>
                  <a:lnTo>
                    <a:pt x="115783" y="60212"/>
                  </a:lnTo>
                  <a:lnTo>
                    <a:pt x="122808" y="70366"/>
                  </a:lnTo>
                  <a:lnTo>
                    <a:pt x="124764" y="69193"/>
                  </a:lnTo>
                  <a:lnTo>
                    <a:pt x="131788" y="79346"/>
                  </a:lnTo>
                  <a:lnTo>
                    <a:pt x="133744" y="78173"/>
                  </a:lnTo>
                  <a:lnTo>
                    <a:pt x="140768" y="88326"/>
                  </a:lnTo>
                  <a:lnTo>
                    <a:pt x="142724" y="87153"/>
                  </a:lnTo>
                  <a:lnTo>
                    <a:pt x="149748" y="97306"/>
                  </a:lnTo>
                  <a:lnTo>
                    <a:pt x="151704" y="96133"/>
                  </a:lnTo>
                  <a:lnTo>
                    <a:pt x="158729" y="106287"/>
                  </a:lnTo>
                  <a:lnTo>
                    <a:pt x="160685" y="105114"/>
                  </a:lnTo>
                  <a:lnTo>
                    <a:pt x="160735" y="105186"/>
                  </a:lnTo>
                  <a:lnTo>
                    <a:pt x="160735" y="64889"/>
                  </a:lnTo>
                  <a:lnTo>
                    <a:pt x="216396" y="64889"/>
                  </a:lnTo>
                  <a:cubicBezTo>
                    <a:pt x="222746" y="44847"/>
                    <a:pt x="228600" y="23217"/>
                    <a:pt x="23395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0"/>
                    <a:alpha val="52000"/>
                  </a:schemeClr>
                </a:gs>
                <a:gs pos="100000">
                  <a:schemeClr val="accent1">
                    <a:lumMod val="50000"/>
                    <a:alpha val="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335" b="1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文本框 34"/>
            <p:cNvSpPr txBox="1"/>
            <p:nvPr>
              <p:custDataLst>
                <p:tags r:id="rId4"/>
              </p:custDataLst>
            </p:nvPr>
          </p:nvSpPr>
          <p:spPr>
            <a:xfrm>
              <a:off x="2149053" y="1932037"/>
              <a:ext cx="590550" cy="587375"/>
            </a:xfrm>
            <a:custGeom>
              <a:avLst/>
              <a:gdLst/>
              <a:ahLst/>
              <a:cxnLst/>
              <a:rect l="l" t="t" r="r" b="b"/>
              <a:pathLst>
                <a:path w="591741" h="586680">
                  <a:moveTo>
                    <a:pt x="232172" y="300633"/>
                  </a:moveTo>
                  <a:lnTo>
                    <a:pt x="232172" y="336352"/>
                  </a:lnTo>
                  <a:lnTo>
                    <a:pt x="298847" y="336352"/>
                  </a:lnTo>
                  <a:lnTo>
                    <a:pt x="298847" y="300633"/>
                  </a:lnTo>
                  <a:close/>
                  <a:moveTo>
                    <a:pt x="232172" y="213717"/>
                  </a:moveTo>
                  <a:lnTo>
                    <a:pt x="232172" y="249436"/>
                  </a:lnTo>
                  <a:lnTo>
                    <a:pt x="298847" y="249436"/>
                  </a:lnTo>
                  <a:lnTo>
                    <a:pt x="298847" y="213717"/>
                  </a:lnTo>
                  <a:close/>
                  <a:moveTo>
                    <a:pt x="232172" y="126802"/>
                  </a:moveTo>
                  <a:lnTo>
                    <a:pt x="232172" y="162520"/>
                  </a:lnTo>
                  <a:lnTo>
                    <a:pt x="298847" y="162520"/>
                  </a:lnTo>
                  <a:lnTo>
                    <a:pt x="298847" y="126802"/>
                  </a:lnTo>
                  <a:close/>
                  <a:moveTo>
                    <a:pt x="75010" y="10716"/>
                  </a:moveTo>
                  <a:cubicBezTo>
                    <a:pt x="101600" y="46037"/>
                    <a:pt x="125214" y="80169"/>
                    <a:pt x="145852" y="113109"/>
                  </a:cubicBezTo>
                  <a:cubicBezTo>
                    <a:pt x="124024" y="126206"/>
                    <a:pt x="101402" y="140097"/>
                    <a:pt x="77986" y="154781"/>
                  </a:cubicBezTo>
                  <a:cubicBezTo>
                    <a:pt x="57349" y="116284"/>
                    <a:pt x="35520" y="80764"/>
                    <a:pt x="12502" y="48220"/>
                  </a:cubicBezTo>
                  <a:close/>
                  <a:moveTo>
                    <a:pt x="478036" y="10120"/>
                  </a:moveTo>
                  <a:lnTo>
                    <a:pt x="551260" y="10120"/>
                  </a:lnTo>
                  <a:lnTo>
                    <a:pt x="551260" y="116681"/>
                  </a:lnTo>
                  <a:lnTo>
                    <a:pt x="591741" y="116681"/>
                  </a:lnTo>
                  <a:lnTo>
                    <a:pt x="591741" y="193477"/>
                  </a:lnTo>
                  <a:lnTo>
                    <a:pt x="551260" y="193477"/>
                  </a:lnTo>
                  <a:lnTo>
                    <a:pt x="551260" y="490538"/>
                  </a:lnTo>
                  <a:cubicBezTo>
                    <a:pt x="551260" y="520105"/>
                    <a:pt x="545604" y="542578"/>
                    <a:pt x="534293" y="557957"/>
                  </a:cubicBezTo>
                  <a:cubicBezTo>
                    <a:pt x="522982" y="573336"/>
                    <a:pt x="507008" y="581670"/>
                    <a:pt x="486370" y="582960"/>
                  </a:cubicBezTo>
                  <a:cubicBezTo>
                    <a:pt x="465733" y="584250"/>
                    <a:pt x="439539" y="584994"/>
                    <a:pt x="407789" y="585192"/>
                  </a:cubicBezTo>
                  <a:cubicBezTo>
                    <a:pt x="404614" y="558602"/>
                    <a:pt x="399653" y="533003"/>
                    <a:pt x="392906" y="508397"/>
                  </a:cubicBezTo>
                  <a:cubicBezTo>
                    <a:pt x="410766" y="509588"/>
                    <a:pt x="429022" y="510183"/>
                    <a:pt x="447675" y="510183"/>
                  </a:cubicBezTo>
                  <a:cubicBezTo>
                    <a:pt x="467916" y="510183"/>
                    <a:pt x="478036" y="499269"/>
                    <a:pt x="478036" y="477441"/>
                  </a:cubicBezTo>
                  <a:lnTo>
                    <a:pt x="478036" y="193477"/>
                  </a:lnTo>
                  <a:lnTo>
                    <a:pt x="383977" y="193477"/>
                  </a:lnTo>
                  <a:lnTo>
                    <a:pt x="383977" y="116681"/>
                  </a:lnTo>
                  <a:lnTo>
                    <a:pt x="478036" y="116681"/>
                  </a:lnTo>
                  <a:close/>
                  <a:moveTo>
                    <a:pt x="233958" y="0"/>
                  </a:moveTo>
                  <a:lnTo>
                    <a:pt x="320874" y="8930"/>
                  </a:lnTo>
                  <a:cubicBezTo>
                    <a:pt x="312539" y="27384"/>
                    <a:pt x="303808" y="46037"/>
                    <a:pt x="294680" y="64889"/>
                  </a:cubicBezTo>
                  <a:lnTo>
                    <a:pt x="370285" y="64889"/>
                  </a:lnTo>
                  <a:lnTo>
                    <a:pt x="370285" y="255091"/>
                  </a:lnTo>
                  <a:lnTo>
                    <a:pt x="426839" y="234553"/>
                  </a:lnTo>
                  <a:cubicBezTo>
                    <a:pt x="448667" y="288925"/>
                    <a:pt x="464939" y="336153"/>
                    <a:pt x="475655" y="376237"/>
                  </a:cubicBezTo>
                  <a:lnTo>
                    <a:pt x="410170" y="398859"/>
                  </a:lnTo>
                  <a:cubicBezTo>
                    <a:pt x="398463" y="357386"/>
                    <a:pt x="385167" y="314127"/>
                    <a:pt x="370285" y="269081"/>
                  </a:cubicBezTo>
                  <a:lnTo>
                    <a:pt x="370285" y="504825"/>
                  </a:lnTo>
                  <a:cubicBezTo>
                    <a:pt x="370285" y="531614"/>
                    <a:pt x="364976" y="551755"/>
                    <a:pt x="354360" y="565249"/>
                  </a:cubicBezTo>
                  <a:cubicBezTo>
                    <a:pt x="343743" y="578743"/>
                    <a:pt x="328811" y="585688"/>
                    <a:pt x="309563" y="586085"/>
                  </a:cubicBezTo>
                  <a:cubicBezTo>
                    <a:pt x="290314" y="586482"/>
                    <a:pt x="266105" y="586680"/>
                    <a:pt x="236935" y="586680"/>
                  </a:cubicBezTo>
                  <a:cubicBezTo>
                    <a:pt x="233363" y="563066"/>
                    <a:pt x="228799" y="539353"/>
                    <a:pt x="223242" y="515541"/>
                  </a:cubicBezTo>
                  <a:cubicBezTo>
                    <a:pt x="245070" y="518319"/>
                    <a:pt x="262136" y="519708"/>
                    <a:pt x="274439" y="519708"/>
                  </a:cubicBezTo>
                  <a:cubicBezTo>
                    <a:pt x="290711" y="519708"/>
                    <a:pt x="298847" y="510778"/>
                    <a:pt x="298847" y="492919"/>
                  </a:cubicBezTo>
                  <a:lnTo>
                    <a:pt x="298847" y="439936"/>
                  </a:lnTo>
                  <a:cubicBezTo>
                    <a:pt x="257969" y="484188"/>
                    <a:pt x="214511" y="520303"/>
                    <a:pt x="168474" y="548283"/>
                  </a:cubicBezTo>
                  <a:cubicBezTo>
                    <a:pt x="162322" y="539155"/>
                    <a:pt x="155178" y="529729"/>
                    <a:pt x="147042" y="520005"/>
                  </a:cubicBezTo>
                  <a:cubicBezTo>
                    <a:pt x="113308" y="543421"/>
                    <a:pt x="85527" y="564952"/>
                    <a:pt x="63699" y="584597"/>
                  </a:cubicBezTo>
                  <a:lnTo>
                    <a:pt x="20836" y="532805"/>
                  </a:lnTo>
                  <a:cubicBezTo>
                    <a:pt x="33536" y="518914"/>
                    <a:pt x="39886" y="502245"/>
                    <a:pt x="39886" y="482798"/>
                  </a:cubicBezTo>
                  <a:lnTo>
                    <a:pt x="39886" y="258961"/>
                  </a:lnTo>
                  <a:lnTo>
                    <a:pt x="0" y="258961"/>
                  </a:lnTo>
                  <a:lnTo>
                    <a:pt x="0" y="181570"/>
                  </a:lnTo>
                  <a:lnTo>
                    <a:pt x="111919" y="181570"/>
                  </a:lnTo>
                  <a:lnTo>
                    <a:pt x="111919" y="451842"/>
                  </a:lnTo>
                  <a:cubicBezTo>
                    <a:pt x="117872" y="447477"/>
                    <a:pt x="134144" y="436959"/>
                    <a:pt x="160735" y="420291"/>
                  </a:cubicBezTo>
                  <a:cubicBezTo>
                    <a:pt x="161925" y="436563"/>
                    <a:pt x="163314" y="451842"/>
                    <a:pt x="164902" y="466130"/>
                  </a:cubicBezTo>
                  <a:cubicBezTo>
                    <a:pt x="197247" y="446881"/>
                    <a:pt x="228104" y="424259"/>
                    <a:pt x="257473" y="398264"/>
                  </a:cubicBezTo>
                  <a:lnTo>
                    <a:pt x="133945" y="398264"/>
                  </a:lnTo>
                  <a:lnTo>
                    <a:pt x="133945" y="336352"/>
                  </a:lnTo>
                  <a:lnTo>
                    <a:pt x="160735" y="336352"/>
                  </a:lnTo>
                  <a:lnTo>
                    <a:pt x="160735" y="64889"/>
                  </a:lnTo>
                  <a:lnTo>
                    <a:pt x="216396" y="64889"/>
                  </a:lnTo>
                  <a:cubicBezTo>
                    <a:pt x="222746" y="44847"/>
                    <a:pt x="228600" y="23217"/>
                    <a:pt x="2339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400" b="1" dirty="0">
                <a:latin typeface="+mn-ea"/>
                <a:ea typeface="+mn-ea"/>
              </a:endParaRPr>
            </a:p>
          </p:txBody>
        </p:sp>
        <p:sp>
          <p:nvSpPr>
            <p:cNvPr id="46" name="任意多边形 45"/>
            <p:cNvSpPr/>
            <p:nvPr>
              <p:custDataLst>
                <p:tags r:id="rId5"/>
              </p:custDataLst>
            </p:nvPr>
          </p:nvSpPr>
          <p:spPr>
            <a:xfrm>
              <a:off x="1761703" y="1522462"/>
              <a:ext cx="1377950" cy="1377950"/>
            </a:xfrm>
            <a:custGeom>
              <a:avLst/>
              <a:gdLst>
                <a:gd name="connsiteX0" fmla="*/ 766921 w 1533844"/>
                <a:gd name="connsiteY0" fmla="*/ 180973 h 1533842"/>
                <a:gd name="connsiteX1" fmla="*/ 180974 w 1533844"/>
                <a:gd name="connsiteY1" fmla="*/ 766920 h 1533842"/>
                <a:gd name="connsiteX2" fmla="*/ 766921 w 1533844"/>
                <a:gd name="connsiteY2" fmla="*/ 1352867 h 1533842"/>
                <a:gd name="connsiteX3" fmla="*/ 1352868 w 1533844"/>
                <a:gd name="connsiteY3" fmla="*/ 766920 h 1533842"/>
                <a:gd name="connsiteX4" fmla="*/ 766921 w 1533844"/>
                <a:gd name="connsiteY4" fmla="*/ 180973 h 1533842"/>
                <a:gd name="connsiteX5" fmla="*/ 766922 w 1533844"/>
                <a:gd name="connsiteY5" fmla="*/ 0 h 1533842"/>
                <a:gd name="connsiteX6" fmla="*/ 1533844 w 1533844"/>
                <a:gd name="connsiteY6" fmla="*/ 766921 h 1533842"/>
                <a:gd name="connsiteX7" fmla="*/ 766922 w 1533844"/>
                <a:gd name="connsiteY7" fmla="*/ 1533842 h 1533842"/>
                <a:gd name="connsiteX8" fmla="*/ 0 w 1533844"/>
                <a:gd name="connsiteY8" fmla="*/ 766921 h 1533842"/>
                <a:gd name="connsiteX9" fmla="*/ 766922 w 1533844"/>
                <a:gd name="connsiteY9" fmla="*/ 0 h 153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33844" h="1533842">
                  <a:moveTo>
                    <a:pt x="766921" y="180973"/>
                  </a:moveTo>
                  <a:cubicBezTo>
                    <a:pt x="443311" y="180973"/>
                    <a:pt x="180974" y="443310"/>
                    <a:pt x="180974" y="766920"/>
                  </a:cubicBezTo>
                  <a:cubicBezTo>
                    <a:pt x="180974" y="1090530"/>
                    <a:pt x="443311" y="1352867"/>
                    <a:pt x="766921" y="1352867"/>
                  </a:cubicBezTo>
                  <a:cubicBezTo>
                    <a:pt x="1090531" y="1352867"/>
                    <a:pt x="1352868" y="1090530"/>
                    <a:pt x="1352868" y="766920"/>
                  </a:cubicBezTo>
                  <a:cubicBezTo>
                    <a:pt x="1352868" y="443310"/>
                    <a:pt x="1090531" y="180973"/>
                    <a:pt x="766921" y="180973"/>
                  </a:cubicBezTo>
                  <a:close/>
                  <a:moveTo>
                    <a:pt x="766922" y="0"/>
                  </a:moveTo>
                  <a:cubicBezTo>
                    <a:pt x="1190481" y="0"/>
                    <a:pt x="1533844" y="343362"/>
                    <a:pt x="1533844" y="766921"/>
                  </a:cubicBezTo>
                  <a:cubicBezTo>
                    <a:pt x="1533844" y="1190480"/>
                    <a:pt x="1190481" y="1533842"/>
                    <a:pt x="766922" y="1533842"/>
                  </a:cubicBezTo>
                  <a:cubicBezTo>
                    <a:pt x="343363" y="1533842"/>
                    <a:pt x="0" y="1190480"/>
                    <a:pt x="0" y="766921"/>
                  </a:cubicBezTo>
                  <a:cubicBezTo>
                    <a:pt x="0" y="343362"/>
                    <a:pt x="343363" y="0"/>
                    <a:pt x="7669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47" name="椭圆 46"/>
            <p:cNvSpPr/>
            <p:nvPr>
              <p:custDataLst>
                <p:tags r:id="rId6"/>
              </p:custDataLst>
            </p:nvPr>
          </p:nvSpPr>
          <p:spPr>
            <a:xfrm>
              <a:off x="1842666" y="1606600"/>
              <a:ext cx="1216025" cy="1214437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</p:grpSp>
      <p:cxnSp>
        <p:nvCxnSpPr>
          <p:cNvPr id="48" name="直接连接符 47"/>
          <p:cNvCxnSpPr/>
          <p:nvPr>
            <p:custDataLst>
              <p:tags r:id="rId1"/>
            </p:custDataLst>
          </p:nvPr>
        </p:nvCxnSpPr>
        <p:spPr>
          <a:xfrm>
            <a:off x="2456888" y="4773149"/>
            <a:ext cx="7334249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27"/>
          <p:cNvSpPr txBox="1"/>
          <p:nvPr>
            <p:custDataLst>
              <p:tags r:id="rId2"/>
            </p:custDataLst>
          </p:nvPr>
        </p:nvSpPr>
        <p:spPr>
          <a:xfrm>
            <a:off x="2173263" y="3391057"/>
            <a:ext cx="7655983" cy="14871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3735" spc="150" dirty="0">
              <a:solidFill>
                <a:schemeClr val="bg1"/>
              </a:solidFill>
              <a:latin typeface="Algerian" panose="04020705040A02060702" pitchFamily="82" charset="0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665" spc="150" dirty="0">
              <a:solidFill>
                <a:schemeClr val="bg1"/>
              </a:solidFill>
              <a:latin typeface="Algerian" panose="04020705040A02060702" pitchFamily="82" charset="0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665" spc="150" dirty="0">
                <a:solidFill>
                  <a:schemeClr val="bg1"/>
                </a:solidFill>
                <a:latin typeface="Algerian" panose="04020705040A02060702" pitchFamily="82" charset="0"/>
                <a:ea typeface="+mn-ea"/>
              </a:rPr>
              <a:t>2018   </a:t>
            </a:r>
            <a:r>
              <a:rPr lang="zh-CN" altLang="en-US" sz="2665" spc="150" dirty="0">
                <a:solidFill>
                  <a:schemeClr val="bg1"/>
                </a:solidFill>
                <a:latin typeface="Algerian" panose="04020705040A02060702" pitchFamily="82" charset="0"/>
                <a:ea typeface="+mn-ea"/>
              </a:rPr>
              <a:t>我们期待你的加入！</a:t>
            </a:r>
            <a:endParaRPr lang="en-US" altLang="zh-CN" sz="2665" spc="150" dirty="0">
              <a:solidFill>
                <a:schemeClr val="bg1"/>
              </a:solidFill>
              <a:latin typeface="Algerian" panose="04020705040A02060702" pitchFamily="82" charset="0"/>
              <a:ea typeface="+mn-ea"/>
            </a:endParaRPr>
          </a:p>
        </p:txBody>
      </p:sp>
      <p:grpSp>
        <p:nvGrpSpPr>
          <p:cNvPr id="16" name="Group 17"/>
          <p:cNvGrpSpPr/>
          <p:nvPr/>
        </p:nvGrpSpPr>
        <p:grpSpPr bwMode="auto">
          <a:xfrm>
            <a:off x="0" y="-8467"/>
            <a:ext cx="12192000" cy="957848"/>
            <a:chOff x="0" y="-4"/>
            <a:chExt cx="6048" cy="418"/>
          </a:xfrm>
        </p:grpSpPr>
        <p:pic>
          <p:nvPicPr>
            <p:cNvPr id="17" name="Picture 18" descr="古城车辆段-车场-1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814" y="0"/>
              <a:ext cx="701" cy="408"/>
            </a:xfrm>
            <a:prstGeom prst="rect">
              <a:avLst/>
            </a:prstGeom>
            <a:noFill/>
          </p:spPr>
        </p:pic>
        <p:pic>
          <p:nvPicPr>
            <p:cNvPr id="18" name="Picture 19" descr="回龙观车辆段-停车列检库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2283" y="2"/>
              <a:ext cx="694" cy="406"/>
            </a:xfrm>
            <a:prstGeom prst="rect">
              <a:avLst/>
            </a:prstGeom>
            <a:noFill/>
          </p:spPr>
        </p:pic>
        <p:pic>
          <p:nvPicPr>
            <p:cNvPr id="19" name="Picture 20" descr="地铁监理公司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0" y="3"/>
              <a:ext cx="687" cy="405"/>
            </a:xfrm>
            <a:prstGeom prst="rect">
              <a:avLst/>
            </a:prstGeom>
            <a:noFill/>
          </p:spPr>
        </p:pic>
        <p:pic>
          <p:nvPicPr>
            <p:cNvPr id="20" name="Picture 21" descr="地铁壁纸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56" y="1"/>
              <a:ext cx="689" cy="407"/>
            </a:xfrm>
            <a:prstGeom prst="rect">
              <a:avLst/>
            </a:prstGeom>
            <a:noFill/>
          </p:spPr>
        </p:pic>
        <p:pic>
          <p:nvPicPr>
            <p:cNvPr id="21" name="Picture 22" descr="地铁壁纸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3046" y="-1"/>
              <a:ext cx="698" cy="409"/>
            </a:xfrm>
            <a:prstGeom prst="rect">
              <a:avLst/>
            </a:prstGeom>
            <a:noFill/>
          </p:spPr>
        </p:pic>
        <p:pic>
          <p:nvPicPr>
            <p:cNvPr id="22" name="Picture 23" descr="img_2013_4">
              <a:hlinkClick r:id="rId18"/>
            </p:cNvPr>
            <p:cNvPicPr>
              <a:picLocks noChangeAspect="1" noChangeArrowheads="1"/>
            </p:cNvPicPr>
            <p:nvPr/>
          </p:nvPicPr>
          <p:blipFill>
            <a:blip r:embed="rId19"/>
            <a:srcRect r="1793"/>
            <a:stretch>
              <a:fillRect/>
            </a:stretch>
          </p:blipFill>
          <p:spPr bwMode="auto">
            <a:xfrm>
              <a:off x="4585" y="1"/>
              <a:ext cx="702" cy="407"/>
            </a:xfrm>
            <a:prstGeom prst="rect">
              <a:avLst/>
            </a:prstGeom>
            <a:noFill/>
          </p:spPr>
        </p:pic>
        <p:pic>
          <p:nvPicPr>
            <p:cNvPr id="23" name="Picture 24" descr="img"/>
            <p:cNvPicPr>
              <a:picLocks noChangeAspect="1" noChangeArrowheads="1"/>
            </p:cNvPicPr>
            <p:nvPr/>
          </p:nvPicPr>
          <p:blipFill>
            <a:blip r:embed="rId20"/>
            <a:srcRect l="-1045"/>
            <a:stretch>
              <a:fillRect/>
            </a:stretch>
          </p:blipFill>
          <p:spPr bwMode="auto">
            <a:xfrm>
              <a:off x="1515" y="-4"/>
              <a:ext cx="698" cy="412"/>
            </a:xfrm>
            <a:prstGeom prst="rect">
              <a:avLst/>
            </a:prstGeom>
            <a:noFill/>
          </p:spPr>
        </p:pic>
        <p:pic>
          <p:nvPicPr>
            <p:cNvPr id="24" name="Picture 25" descr="240px-Beijing_Subway_Entrance">
              <a:hlinkClick r:id="rId21"/>
            </p:cNvPr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5357" y="0"/>
              <a:ext cx="691" cy="414"/>
            </a:xfrm>
            <a:prstGeom prst="rect">
              <a:avLst/>
            </a:prstGeom>
            <a:noFill/>
          </p:spPr>
        </p:pic>
      </p:grpSp>
      <p:grpSp>
        <p:nvGrpSpPr>
          <p:cNvPr id="25" name="Group 17"/>
          <p:cNvGrpSpPr/>
          <p:nvPr/>
        </p:nvGrpSpPr>
        <p:grpSpPr bwMode="auto">
          <a:xfrm>
            <a:off x="0" y="5900152"/>
            <a:ext cx="12192000" cy="957848"/>
            <a:chOff x="0" y="-4"/>
            <a:chExt cx="6048" cy="418"/>
          </a:xfrm>
        </p:grpSpPr>
        <p:pic>
          <p:nvPicPr>
            <p:cNvPr id="26" name="Picture 18" descr="古城车辆段-车场-1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814" y="0"/>
              <a:ext cx="701" cy="408"/>
            </a:xfrm>
            <a:prstGeom prst="rect">
              <a:avLst/>
            </a:prstGeom>
            <a:noFill/>
          </p:spPr>
        </p:pic>
        <p:pic>
          <p:nvPicPr>
            <p:cNvPr id="27" name="Picture 19" descr="回龙观车辆段-停车列检库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2283" y="2"/>
              <a:ext cx="694" cy="406"/>
            </a:xfrm>
            <a:prstGeom prst="rect">
              <a:avLst/>
            </a:prstGeom>
            <a:noFill/>
          </p:spPr>
        </p:pic>
        <p:pic>
          <p:nvPicPr>
            <p:cNvPr id="28" name="Picture 20" descr="地铁监理公司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0" y="3"/>
              <a:ext cx="687" cy="405"/>
            </a:xfrm>
            <a:prstGeom prst="rect">
              <a:avLst/>
            </a:prstGeom>
            <a:noFill/>
          </p:spPr>
        </p:pic>
        <p:pic>
          <p:nvPicPr>
            <p:cNvPr id="29" name="Picture 21" descr="地铁壁纸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56" y="1"/>
              <a:ext cx="689" cy="407"/>
            </a:xfrm>
            <a:prstGeom prst="rect">
              <a:avLst/>
            </a:prstGeom>
            <a:noFill/>
          </p:spPr>
        </p:pic>
        <p:pic>
          <p:nvPicPr>
            <p:cNvPr id="30" name="Picture 22" descr="地铁壁纸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3046" y="-1"/>
              <a:ext cx="698" cy="409"/>
            </a:xfrm>
            <a:prstGeom prst="rect">
              <a:avLst/>
            </a:prstGeom>
            <a:noFill/>
          </p:spPr>
        </p:pic>
        <p:pic>
          <p:nvPicPr>
            <p:cNvPr id="31" name="Picture 23" descr="img_2013_4">
              <a:hlinkClick r:id="rId18"/>
            </p:cNvPr>
            <p:cNvPicPr>
              <a:picLocks noChangeAspect="1" noChangeArrowheads="1"/>
            </p:cNvPicPr>
            <p:nvPr/>
          </p:nvPicPr>
          <p:blipFill>
            <a:blip r:embed="rId19"/>
            <a:srcRect r="1793"/>
            <a:stretch>
              <a:fillRect/>
            </a:stretch>
          </p:blipFill>
          <p:spPr bwMode="auto">
            <a:xfrm>
              <a:off x="4585" y="1"/>
              <a:ext cx="702" cy="407"/>
            </a:xfrm>
            <a:prstGeom prst="rect">
              <a:avLst/>
            </a:prstGeom>
            <a:noFill/>
          </p:spPr>
        </p:pic>
        <p:pic>
          <p:nvPicPr>
            <p:cNvPr id="36" name="Picture 24" descr="img"/>
            <p:cNvPicPr>
              <a:picLocks noChangeAspect="1" noChangeArrowheads="1"/>
            </p:cNvPicPr>
            <p:nvPr/>
          </p:nvPicPr>
          <p:blipFill>
            <a:blip r:embed="rId20"/>
            <a:srcRect l="-1045"/>
            <a:stretch>
              <a:fillRect/>
            </a:stretch>
          </p:blipFill>
          <p:spPr bwMode="auto">
            <a:xfrm>
              <a:off x="1515" y="-4"/>
              <a:ext cx="698" cy="412"/>
            </a:xfrm>
            <a:prstGeom prst="rect">
              <a:avLst/>
            </a:prstGeom>
            <a:noFill/>
          </p:spPr>
        </p:pic>
        <p:pic>
          <p:nvPicPr>
            <p:cNvPr id="37" name="Picture 25" descr="240px-Beijing_Subway_Entrance">
              <a:hlinkClick r:id="rId21"/>
            </p:cNvPr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5357" y="0"/>
              <a:ext cx="691" cy="414"/>
            </a:xfrm>
            <a:prstGeom prst="rect">
              <a:avLst/>
            </a:prstGeom>
            <a:noFill/>
          </p:spPr>
        </p:pic>
      </p:grpSp>
      <p:sp>
        <p:nvSpPr>
          <p:cNvPr id="5" name="文本框 4"/>
          <p:cNvSpPr txBox="1"/>
          <p:nvPr/>
        </p:nvSpPr>
        <p:spPr>
          <a:xfrm>
            <a:off x="9423400" y="1759585"/>
            <a:ext cx="2316480" cy="60769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简历投递地址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D1AF9A4-082C-4567-90B9-C2C81251D63D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561" y="2455677"/>
            <a:ext cx="2172157" cy="21687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>
        <p:random/>
      </p:transition>
    </mc:Choice>
    <mc:Fallback xmlns="">
      <p:transition spd="slow" advClick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1"/>
            <a:ext cx="12196564" cy="6889571"/>
          </a:xfrm>
          <a:prstGeom prst="rect">
            <a:avLst/>
          </a:prstGeom>
          <a:gradFill flip="none" rotWithShape="1">
            <a:gsLst>
              <a:gs pos="0">
                <a:srgbClr val="F4F6F8"/>
              </a:gs>
              <a:gs pos="100000">
                <a:srgbClr val="E1E1E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pic>
        <p:nvPicPr>
          <p:cNvPr id="24" name="图片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075" y="354013"/>
            <a:ext cx="7481888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矩形 6"/>
          <p:cNvSpPr>
            <a:spLocks noChangeArrowheads="1"/>
          </p:cNvSpPr>
          <p:nvPr/>
        </p:nvSpPr>
        <p:spPr bwMode="auto">
          <a:xfrm>
            <a:off x="0" y="4929584"/>
            <a:ext cx="12192000" cy="1955800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27" name="组合 13"/>
          <p:cNvGrpSpPr>
            <a:grpSpLocks noChangeAspect="1"/>
          </p:cNvGrpSpPr>
          <p:nvPr/>
        </p:nvGrpSpPr>
        <p:grpSpPr bwMode="auto">
          <a:xfrm>
            <a:off x="6804025" y="3178175"/>
            <a:ext cx="5578475" cy="3481388"/>
            <a:chOff x="0" y="0"/>
            <a:chExt cx="5324473" cy="3322983"/>
          </a:xfrm>
        </p:grpSpPr>
        <p:pic>
          <p:nvPicPr>
            <p:cNvPr id="28" name="图片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040"/>
            <a:stretch>
              <a:fillRect/>
            </a:stretch>
          </p:blipFill>
          <p:spPr bwMode="auto">
            <a:xfrm>
              <a:off x="6344" y="0"/>
              <a:ext cx="5318129" cy="1642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图片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633" r="2628"/>
            <a:stretch>
              <a:fillRect/>
            </a:stretch>
          </p:blipFill>
          <p:spPr bwMode="auto">
            <a:xfrm>
              <a:off x="0" y="1632435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组合 1"/>
          <p:cNvGrpSpPr/>
          <p:nvPr/>
        </p:nvGrpSpPr>
        <p:grpSpPr>
          <a:xfrm>
            <a:off x="0" y="1571625"/>
            <a:ext cx="2554288" cy="5384800"/>
            <a:chOff x="0" y="1178719"/>
            <a:chExt cx="1915716" cy="4038600"/>
          </a:xfrm>
        </p:grpSpPr>
        <p:sp>
          <p:nvSpPr>
            <p:cNvPr id="26" name="文本框 8"/>
            <p:cNvSpPr txBox="1">
              <a:spLocks noChangeArrowheads="1"/>
            </p:cNvSpPr>
            <p:nvPr/>
          </p:nvSpPr>
          <p:spPr bwMode="auto">
            <a:xfrm>
              <a:off x="0" y="1178719"/>
              <a:ext cx="1121569" cy="403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4400" b="1" dirty="0">
                  <a:solidFill>
                    <a:srgbClr val="1C488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4400" b="1" dirty="0">
                <a:solidFill>
                  <a:srgbClr val="1C488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19"/>
            <p:cNvSpPr/>
            <p:nvPr/>
          </p:nvSpPr>
          <p:spPr bwMode="auto">
            <a:xfrm>
              <a:off x="367903" y="3676650"/>
              <a:ext cx="1547813" cy="686991"/>
            </a:xfrm>
            <a:custGeom>
              <a:avLst/>
              <a:gdLst>
                <a:gd name="T0" fmla="*/ 689525 w 2064307"/>
                <a:gd name="T1" fmla="*/ 0 h 916126"/>
                <a:gd name="T2" fmla="*/ 1379051 w 2064307"/>
                <a:gd name="T3" fmla="*/ 0 h 916126"/>
                <a:gd name="T4" fmla="*/ 1379051 w 2064307"/>
                <a:gd name="T5" fmla="*/ 367494 h 916126"/>
                <a:gd name="T6" fmla="*/ 2064307 w 2064307"/>
                <a:gd name="T7" fmla="*/ 367494 h 916126"/>
                <a:gd name="T8" fmla="*/ 2064307 w 2064307"/>
                <a:gd name="T9" fmla="*/ 916126 h 916126"/>
                <a:gd name="T10" fmla="*/ 0 w 2064307"/>
                <a:gd name="T11" fmla="*/ 916126 h 916126"/>
                <a:gd name="T12" fmla="*/ 0 w 2064307"/>
                <a:gd name="T13" fmla="*/ 367494 h 916126"/>
                <a:gd name="T14" fmla="*/ 689525 w 2064307"/>
                <a:gd name="T15" fmla="*/ 367494 h 916126"/>
                <a:gd name="T16" fmla="*/ 689525 w 2064307"/>
                <a:gd name="T17" fmla="*/ 0 h 916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4307" h="916126">
                  <a:moveTo>
                    <a:pt x="689525" y="0"/>
                  </a:moveTo>
                  <a:lnTo>
                    <a:pt x="1379051" y="0"/>
                  </a:lnTo>
                  <a:lnTo>
                    <a:pt x="1379051" y="367494"/>
                  </a:lnTo>
                  <a:lnTo>
                    <a:pt x="2064307" y="367494"/>
                  </a:lnTo>
                  <a:lnTo>
                    <a:pt x="2064307" y="916126"/>
                  </a:lnTo>
                  <a:lnTo>
                    <a:pt x="0" y="916126"/>
                  </a:lnTo>
                  <a:lnTo>
                    <a:pt x="0" y="367494"/>
                  </a:lnTo>
                  <a:lnTo>
                    <a:pt x="689525" y="367494"/>
                  </a:lnTo>
                  <a:lnTo>
                    <a:pt x="68952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40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407701" y="3909053"/>
            <a:ext cx="27736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4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lang="zh-CN" altLang="en-US" sz="4800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lang="zh-CN" altLang="en-US" sz="4800" b="1" spc="3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3548057" y="5167037"/>
            <a:ext cx="2677253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基本情况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745163" y="5698816"/>
            <a:ext cx="2677253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主营业务</a:t>
            </a:r>
          </a:p>
        </p:txBody>
      </p:sp>
      <p:sp>
        <p:nvSpPr>
          <p:cNvPr id="11" name="文本框 9"/>
          <p:cNvSpPr txBox="1"/>
          <p:nvPr/>
        </p:nvSpPr>
        <p:spPr>
          <a:xfrm>
            <a:off x="3548057" y="5659643"/>
            <a:ext cx="2677253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组织架构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5745163" y="5202984"/>
            <a:ext cx="2677253" cy="307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使命愿景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543605" y="4048011"/>
            <a:ext cx="671193" cy="605157"/>
            <a:chOff x="4634991" y="2138335"/>
            <a:chExt cx="428348" cy="386204"/>
          </a:xfrm>
        </p:grpSpPr>
        <p:sp>
          <p:nvSpPr>
            <p:cNvPr id="21" name="Freeform 5"/>
            <p:cNvSpPr/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35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KSO_Shape"/>
            <p:cNvSpPr/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135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">
        <p14:glitter dir="d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671945"/>
            <a:ext cx="12190730" cy="18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1470" y="172720"/>
            <a:ext cx="7065645" cy="735965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1.1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公司简介</a:t>
            </a:r>
          </a:p>
        </p:txBody>
      </p:sp>
      <p:sp>
        <p:nvSpPr>
          <p:cNvPr id="8" name="MH_Text_1"/>
          <p:cNvSpPr txBox="1"/>
          <p:nvPr/>
        </p:nvSpPr>
        <p:spPr>
          <a:xfrm>
            <a:off x="7252335" y="1665923"/>
            <a:ext cx="4203700" cy="3467681"/>
          </a:xfrm>
          <a:prstGeom prst="rect">
            <a:avLst/>
          </a:prstGeom>
          <a:noFill/>
        </p:spPr>
        <p:txBody>
          <a:bodyPr>
            <a:normAutofit fontScale="97500"/>
          </a:bodyPr>
          <a:lstStyle/>
          <a:p>
            <a:pPr>
              <a:lnSpc>
                <a:spcPts val="2400"/>
              </a:lnSpc>
            </a:pPr>
            <a:r>
              <a:rPr lang="en-US" altLang="zh-CN" kern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    </a:t>
            </a:r>
            <a:r>
              <a:rPr lang="zh-CN" altLang="zh-CN" kern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北京轨道交通技术装备集团有限公司（以下简称“装备集团”）</a:t>
            </a:r>
            <a:r>
              <a:rPr lang="zh-CN" altLang="en-US" kern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是</a:t>
            </a:r>
            <a:r>
              <a:rPr lang="zh-CN" altLang="en-US" kern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北京市基础设施投资有限公司（北京市地铁的业主单位，简称：京投公司）2017年2月收购的全资子公司，注册资本20.9亿元，资产总额70亿元。</a:t>
            </a:r>
            <a:endParaRPr lang="en-US" altLang="zh-CN" kern="24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  <a:p>
            <a:pPr>
              <a:lnSpc>
                <a:spcPts val="2400"/>
              </a:lnSpc>
            </a:pPr>
            <a:r>
              <a:rPr lang="zh-CN" altLang="en-US" kern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    装备集团业务作为京投公司“一体两翼”发展战略的重要组成部分，是我国</a:t>
            </a:r>
            <a:r>
              <a:rPr lang="zh-CN" altLang="zh-CN" kern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“中国制造</a:t>
            </a:r>
            <a:r>
              <a:rPr lang="en-US" altLang="zh-CN" kern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2025</a:t>
            </a:r>
            <a:r>
              <a:rPr lang="zh-CN" altLang="zh-CN" kern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”</a:t>
            </a:r>
            <a:r>
              <a:rPr lang="zh-CN" altLang="en-US" kern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、</a:t>
            </a:r>
            <a:r>
              <a:rPr lang="zh-CN" altLang="zh-CN" kern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国家“十三五”新兴产业发展战略</a:t>
            </a:r>
            <a:r>
              <a:rPr lang="zh-CN" altLang="en-US" kern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明确重点发展产业，是</a:t>
            </a:r>
            <a:r>
              <a:rPr lang="zh-CN" altLang="zh-CN" kern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强国必争的六大高端制造业</a:t>
            </a:r>
            <a:r>
              <a:rPr lang="zh-CN" altLang="en-US" kern="2400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。</a:t>
            </a:r>
            <a:endParaRPr lang="zh-CN" altLang="en-US" kern="2400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 descr="并购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470" y="1235075"/>
            <a:ext cx="6634480" cy="438721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6379845"/>
            <a:ext cx="12190730" cy="18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31470" y="988060"/>
            <a:ext cx="11052175" cy="6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图片 13" descr="图片1_meitu_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2205" y="481965"/>
            <a:ext cx="539750" cy="42672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02195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2000">
        <p:diamond/>
      </p:transition>
    </mc:Choice>
    <mc:Fallback xmlns="">
      <p:transition spd="slow" advClick="0" advTm="12000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4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6" grpId="7"/>
      <p:bldP spid="6" grpId="8"/>
      <p:bldP spid="6" grpId="9"/>
      <p:bldP spid="6" grpId="10"/>
      <p:bldP spid="6" grpId="11"/>
      <p:bldP spid="6" grpId="12"/>
      <p:bldP spid="6" grpId="13"/>
      <p:bldP spid="6" grpId="14"/>
      <p:bldP spid="6" grpId="15"/>
      <p:bldP spid="6" grpId="16"/>
      <p:bldP spid="6" grpId="17"/>
      <p:bldP spid="6" grpId="18"/>
      <p:bldP spid="6" grpId="19"/>
      <p:bldP spid="6" grpId="20"/>
      <p:bldP spid="6" grpId="21"/>
      <p:bldP spid="6" grpId="22"/>
      <p:bldP spid="6" grpId="23"/>
      <p:bldP spid="6" grpId="24"/>
      <p:bldP spid="6" grpId="25"/>
      <p:bldP spid="6" grpId="26"/>
      <p:bldP spid="6" grpId="27"/>
      <p:bldP spid="6" grpId="28"/>
      <p:bldP spid="8" grpId="0"/>
      <p:bldP spid="3" grpId="0" bldLvl="0" animBg="1"/>
      <p:bldP spid="15" grpId="0"/>
      <p:bldP spid="15" grpId="1"/>
      <p:bldP spid="15" grpId="2"/>
      <p:bldP spid="15" grpId="3"/>
      <p:bldP spid="15" grpId="4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3719284"/>
            <a:ext cx="12192000" cy="16937"/>
            <a:chOff x="0" y="3428999"/>
            <a:chExt cx="12192000" cy="16937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0" y="3445936"/>
              <a:ext cx="12192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0" y="3428999"/>
              <a:ext cx="12192000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611634" y="2150123"/>
            <a:ext cx="3172196" cy="3172196"/>
            <a:chOff x="664329" y="2299272"/>
            <a:chExt cx="2212236" cy="2212236"/>
          </a:xfrm>
        </p:grpSpPr>
        <p:grpSp>
          <p:nvGrpSpPr>
            <p:cNvPr id="11" name="组合 10"/>
            <p:cNvGrpSpPr/>
            <p:nvPr/>
          </p:nvGrpSpPr>
          <p:grpSpPr>
            <a:xfrm>
              <a:off x="664329" y="2299272"/>
              <a:ext cx="2212236" cy="2212236"/>
              <a:chOff x="413242" y="2498776"/>
              <a:chExt cx="1860446" cy="1860447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413242" y="2498776"/>
                <a:ext cx="1860446" cy="186044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0800000">
                <a:off x="621171" y="2706704"/>
                <a:ext cx="1444588" cy="144458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927440" y="3082305"/>
              <a:ext cx="216105" cy="535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44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 rot="10800000">
            <a:off x="5027600" y="3524078"/>
            <a:ext cx="450021" cy="45002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6" name="椭圆 15"/>
          <p:cNvSpPr/>
          <p:nvPr/>
        </p:nvSpPr>
        <p:spPr>
          <a:xfrm rot="10800000">
            <a:off x="7812445" y="3524078"/>
            <a:ext cx="450021" cy="45002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832156" y="2918258"/>
            <a:ext cx="1661660" cy="1661660"/>
            <a:chOff x="4565417" y="2918258"/>
            <a:chExt cx="1661660" cy="1661660"/>
          </a:xfrm>
        </p:grpSpPr>
        <p:grpSp>
          <p:nvGrpSpPr>
            <p:cNvPr id="19" name="组合 18"/>
            <p:cNvGrpSpPr/>
            <p:nvPr/>
          </p:nvGrpSpPr>
          <p:grpSpPr>
            <a:xfrm>
              <a:off x="4565417" y="2918258"/>
              <a:ext cx="1661660" cy="1661660"/>
              <a:chOff x="4056364" y="1384713"/>
              <a:chExt cx="4088570" cy="408857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500033" y="1833033"/>
                <a:ext cx="3191933" cy="319193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2" name="同心圆 16"/>
              <p:cNvSpPr/>
              <p:nvPr/>
            </p:nvSpPr>
            <p:spPr>
              <a:xfrm rot="10800000">
                <a:off x="4056364" y="1384713"/>
                <a:ext cx="4088570" cy="4088570"/>
              </a:xfrm>
              <a:prstGeom prst="donut">
                <a:avLst>
                  <a:gd name="adj" fmla="val 14371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4939432" y="3492298"/>
              <a:ext cx="110363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506235" y="2918258"/>
            <a:ext cx="1661660" cy="1661660"/>
            <a:chOff x="7350262" y="2918258"/>
            <a:chExt cx="1661660" cy="1661660"/>
          </a:xfrm>
        </p:grpSpPr>
        <p:grpSp>
          <p:nvGrpSpPr>
            <p:cNvPr id="24" name="组合 23"/>
            <p:cNvGrpSpPr/>
            <p:nvPr/>
          </p:nvGrpSpPr>
          <p:grpSpPr>
            <a:xfrm>
              <a:off x="7350262" y="2918258"/>
              <a:ext cx="1661660" cy="1661660"/>
              <a:chOff x="4056364" y="1384713"/>
              <a:chExt cx="4088570" cy="4088570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500033" y="1833033"/>
                <a:ext cx="3191933" cy="319193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7" name="同心圆 21"/>
              <p:cNvSpPr/>
              <p:nvPr/>
            </p:nvSpPr>
            <p:spPr>
              <a:xfrm rot="10800000">
                <a:off x="4056364" y="1384713"/>
                <a:ext cx="4088570" cy="4088570"/>
              </a:xfrm>
              <a:prstGeom prst="donut">
                <a:avLst>
                  <a:gd name="adj" fmla="val 14371"/>
                </a:avLst>
              </a:prstGeom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7745867" y="3487218"/>
              <a:ext cx="10521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8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3" name="等腰三角形 32"/>
          <p:cNvSpPr/>
          <p:nvPr/>
        </p:nvSpPr>
        <p:spPr>
          <a:xfrm flipV="1">
            <a:off x="6525607" y="4790889"/>
            <a:ext cx="259349" cy="22170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5" name="等腰三角形 34"/>
          <p:cNvSpPr/>
          <p:nvPr/>
        </p:nvSpPr>
        <p:spPr>
          <a:xfrm rot="10800000" flipV="1">
            <a:off x="10230205" y="2555394"/>
            <a:ext cx="259349" cy="22170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241204" y="5093970"/>
            <a:ext cx="2844165" cy="92964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defTabSz="12185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发展高端轨道交通技术装备产品，为广大民众提供先进的、智能的、便捷的绿色出行服务。</a:t>
            </a:r>
          </a:p>
        </p:txBody>
      </p:sp>
      <p:sp>
        <p:nvSpPr>
          <p:cNvPr id="40" name="矩形 39"/>
          <p:cNvSpPr/>
          <p:nvPr/>
        </p:nvSpPr>
        <p:spPr>
          <a:xfrm>
            <a:off x="8947933" y="1325880"/>
            <a:ext cx="2844165" cy="120967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defTabSz="12185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成为高端化、智能化、特色化、国际化的国内一流的轨道交通装备集团，成为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北京制造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”+“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北京服务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”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的优质品牌。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39880" y="3205311"/>
            <a:ext cx="2626995" cy="9036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dirty="0">
                <a:solidFill>
                  <a:schemeClr val="bg1"/>
                </a:solidFill>
              </a:rPr>
              <a:t>文化引领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280699" y="3440430"/>
            <a:ext cx="796925" cy="5340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使命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9938533" y="3440430"/>
            <a:ext cx="796925" cy="5340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愿景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31470" y="170735"/>
            <a:ext cx="3235405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1.2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使命愿景</a:t>
            </a:r>
          </a:p>
        </p:txBody>
      </p:sp>
      <p:cxnSp>
        <p:nvCxnSpPr>
          <p:cNvPr id="49" name="直接连接符 48"/>
          <p:cNvCxnSpPr/>
          <p:nvPr/>
        </p:nvCxnSpPr>
        <p:spPr>
          <a:xfrm>
            <a:off x="331470" y="988060"/>
            <a:ext cx="11052175" cy="6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802195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  <p:pic>
        <p:nvPicPr>
          <p:cNvPr id="51" name="图片 50" descr="图片1_meitu_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2205" y="481965"/>
            <a:ext cx="539750" cy="426720"/>
          </a:xfrm>
          <a:prstGeom prst="rect">
            <a:avLst/>
          </a:prstGeom>
        </p:spPr>
      </p:pic>
      <p:sp>
        <p:nvSpPr>
          <p:cNvPr id="53" name="矩形 52"/>
          <p:cNvSpPr/>
          <p:nvPr/>
        </p:nvSpPr>
        <p:spPr>
          <a:xfrm>
            <a:off x="0" y="6379845"/>
            <a:ext cx="12190730" cy="18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671945"/>
            <a:ext cx="12190730" cy="18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2000">
        <p14:glitter dir="d"/>
      </p:transition>
    </mc:Choice>
    <mc:Fallback xmlns="">
      <p:transition spd="slow" advClick="0" advTm="1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7" presetClass="entr" presetSubtype="1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5" presetID="2" presetClass="entr" presetSubtype="4" fill="hold" grpId="4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0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400" decel="100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4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4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4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9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400" decel="100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4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4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4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8" presetID="8" presetClass="entr" presetSubtype="16" fill="hold" grpId="15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amond(in)">
                                          <p:cBhvr>
                                            <p:cTn id="70" dur="2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72" presetID="8" presetClass="entr" presetSubtype="16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amond(in)">
                                          <p:cBhvr>
                                            <p:cTn id="74" dur="2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33" grpId="0" animBg="1"/>
          <p:bldP spid="35" grpId="0" animBg="1"/>
          <p:bldP spid="37" grpId="0" animBg="1"/>
          <p:bldP spid="37" grpId="1" animBg="1"/>
          <p:bldP spid="37" grpId="2" animBg="1"/>
          <p:bldP spid="37" grpId="3" animBg="1"/>
          <p:bldP spid="37" grpId="4" animBg="1"/>
          <p:bldP spid="37" grpId="5" animBg="1"/>
          <p:bldP spid="37" grpId="6" animBg="1"/>
          <p:bldP spid="37" grpId="7" animBg="1"/>
          <p:bldP spid="37" grpId="8" animBg="1"/>
          <p:bldP spid="37" grpId="9" animBg="1"/>
          <p:bldP spid="37" grpId="10" animBg="1"/>
          <p:bldP spid="37" grpId="11" animBg="1"/>
          <p:bldP spid="37" grpId="12" animBg="1"/>
          <p:bldP spid="37" grpId="13" animBg="1"/>
          <p:bldP spid="37" grpId="14" animBg="1"/>
          <p:bldP spid="37" grpId="15" animBg="1"/>
          <p:bldP spid="40" grpId="0" animBg="1"/>
          <p:bldP spid="40" grpId="1" animBg="1"/>
          <p:bldP spid="40" grpId="2" animBg="1"/>
          <p:bldP spid="40" grpId="3" animBg="1"/>
          <p:bldP spid="3" grpId="0"/>
          <p:bldP spid="3" grpId="1"/>
          <p:bldP spid="3" grpId="2"/>
          <p:bldP spid="3" grpId="3"/>
          <p:bldP spid="3" grpId="4"/>
          <p:bldP spid="45" grpId="0"/>
          <p:bldP spid="46" grpId="0"/>
          <p:bldP spid="48" grpId="0"/>
          <p:bldP spid="48" grpId="1"/>
          <p:bldP spid="50" grpId="0"/>
          <p:bldP spid="50" grpId="1"/>
          <p:bldP spid="50" grpId="2"/>
          <p:bldP spid="50" grpId="3"/>
          <p:bldP spid="50" grpId="4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7" presetClass="entr" presetSubtype="1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5" presetID="2" presetClass="entr" presetSubtype="4" fill="hold" grpId="4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0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400" decel="100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4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4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4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9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400" decel="100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4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4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4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8" presetID="8" presetClass="entr" presetSubtype="16" fill="hold" grpId="15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amond(in)">
                                          <p:cBhvr>
                                            <p:cTn id="70" dur="2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72" presetID="8" presetClass="entr" presetSubtype="16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amond(in)">
                                          <p:cBhvr>
                                            <p:cTn id="74" dur="2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33" grpId="0" animBg="1"/>
          <p:bldP spid="35" grpId="0" animBg="1"/>
          <p:bldP spid="37" grpId="0" animBg="1"/>
          <p:bldP spid="37" grpId="1" animBg="1"/>
          <p:bldP spid="37" grpId="2" animBg="1"/>
          <p:bldP spid="37" grpId="3" animBg="1"/>
          <p:bldP spid="37" grpId="4" animBg="1"/>
          <p:bldP spid="37" grpId="5" animBg="1"/>
          <p:bldP spid="37" grpId="6" animBg="1"/>
          <p:bldP spid="37" grpId="7" animBg="1"/>
          <p:bldP spid="37" grpId="8" animBg="1"/>
          <p:bldP spid="37" grpId="9" animBg="1"/>
          <p:bldP spid="37" grpId="10" animBg="1"/>
          <p:bldP spid="37" grpId="11" animBg="1"/>
          <p:bldP spid="37" grpId="12" animBg="1"/>
          <p:bldP spid="37" grpId="13" animBg="1"/>
          <p:bldP spid="37" grpId="14" animBg="1"/>
          <p:bldP spid="37" grpId="15" animBg="1"/>
          <p:bldP spid="40" grpId="0" animBg="1"/>
          <p:bldP spid="40" grpId="1" animBg="1"/>
          <p:bldP spid="40" grpId="2" animBg="1"/>
          <p:bldP spid="40" grpId="3" animBg="1"/>
          <p:bldP spid="3" grpId="0"/>
          <p:bldP spid="3" grpId="1"/>
          <p:bldP spid="3" grpId="2"/>
          <p:bldP spid="3" grpId="3"/>
          <p:bldP spid="3" grpId="4"/>
          <p:bldP spid="45" grpId="0"/>
          <p:bldP spid="46" grpId="0"/>
          <p:bldP spid="48" grpId="0"/>
          <p:bldP spid="48" grpId="1"/>
          <p:bldP spid="50" grpId="0"/>
          <p:bldP spid="50" grpId="1"/>
          <p:bldP spid="50" grpId="2"/>
          <p:bldP spid="50" grpId="3"/>
          <p:bldP spid="50" grpId="4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671945"/>
            <a:ext cx="12190730" cy="18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6370320"/>
            <a:ext cx="12190730" cy="18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31470" y="988060"/>
            <a:ext cx="11052175" cy="6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图片 13" descr="图片1_meitu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205" y="481965"/>
            <a:ext cx="539750" cy="42672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02195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31469" y="300139"/>
            <a:ext cx="3116405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 algn="l">
              <a:lnSpc>
                <a:spcPct val="12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1.3组织架构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D7DD681A-4295-4313-96E1-3027DD05604C}"/>
              </a:ext>
            </a:extLst>
          </p:cNvPr>
          <p:cNvGrpSpPr/>
          <p:nvPr/>
        </p:nvGrpSpPr>
        <p:grpSpPr>
          <a:xfrm>
            <a:off x="544456" y="1114392"/>
            <a:ext cx="10956022" cy="5130230"/>
            <a:chOff x="1259632" y="764292"/>
            <a:chExt cx="7124087" cy="4119699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100EE4B7-F628-4224-9318-FD8539C38E70}"/>
                </a:ext>
              </a:extLst>
            </p:cNvPr>
            <p:cNvGrpSpPr/>
            <p:nvPr/>
          </p:nvGrpSpPr>
          <p:grpSpPr>
            <a:xfrm>
              <a:off x="1259632" y="764292"/>
              <a:ext cx="6886550" cy="4119699"/>
              <a:chOff x="-303213" y="22391"/>
              <a:chExt cx="9961563" cy="6577728"/>
            </a:xfrm>
          </p:grpSpPr>
          <p:sp>
            <p:nvSpPr>
              <p:cNvPr id="38" name="Line 51">
                <a:extLst>
                  <a:ext uri="{FF2B5EF4-FFF2-40B4-BE49-F238E27FC236}">
                    <a16:creationId xmlns:a16="http://schemas.microsoft.com/office/drawing/2014/main" id="{E1BE3000-48BA-4DB7-9666-C847022383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46625" y="1141413"/>
                <a:ext cx="0" cy="304800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grpSp>
            <p:nvGrpSpPr>
              <p:cNvPr id="39" name="Group 3">
                <a:extLst>
                  <a:ext uri="{FF2B5EF4-FFF2-40B4-BE49-F238E27FC236}">
                    <a16:creationId xmlns:a16="http://schemas.microsoft.com/office/drawing/2014/main" id="{3B5D0C1E-483A-4BF4-9699-541105E2B9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25913" y="1003300"/>
                <a:ext cx="1196975" cy="546100"/>
                <a:chOff x="0" y="0"/>
                <a:chExt cx="11963" cy="5461"/>
              </a:xfrm>
            </p:grpSpPr>
            <p:sp>
              <p:nvSpPr>
                <p:cNvPr id="94" name="Oval 5">
                  <a:extLst>
                    <a:ext uri="{FF2B5EF4-FFF2-40B4-BE49-F238E27FC236}">
                      <a16:creationId xmlns:a16="http://schemas.microsoft.com/office/drawing/2014/main" id="{76D4C984-C321-4B8D-8AC2-D66978F71D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963" cy="5461"/>
                </a:xfrm>
                <a:prstGeom prst="ellipse">
                  <a:avLst/>
                </a:prstGeom>
                <a:solidFill>
                  <a:srgbClr val="0000FF"/>
                </a:solidFill>
                <a:ln w="15240">
                  <a:solidFill>
                    <a:srgbClr val="739CC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95" name="Rectangle 4">
                  <a:extLst>
                    <a:ext uri="{FF2B5EF4-FFF2-40B4-BE49-F238E27FC236}">
                      <a16:creationId xmlns:a16="http://schemas.microsoft.com/office/drawing/2014/main" id="{32C6E6F5-6FC3-499A-9054-DED29F6299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1" y="799"/>
                  <a:ext cx="8460" cy="38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TW" altLang="zh-CN" sz="1200" b="1" i="0" u="none" strike="noStrike" cap="none" normalizeH="0" baseline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Arial" panose="020B0604020202020204" pitchFamily="34" charset="0"/>
                      <a:ea typeface="Arial Unicode MS"/>
                      <a:cs typeface="楷体" panose="02010609060101010101" pitchFamily="49" charset="-122"/>
                    </a:rPr>
                    <a:t>经营层</a:t>
                  </a:r>
                  <a:endParaRPr kumimoji="0" lang="zh-TW" altLang="zh-CN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40" name="Rectangle 50">
                <a:extLst>
                  <a:ext uri="{FF2B5EF4-FFF2-40B4-BE49-F238E27FC236}">
                    <a16:creationId xmlns:a16="http://schemas.microsoft.com/office/drawing/2014/main" id="{279BBADC-58BE-4781-8D4A-020D401E46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126763" y="3021756"/>
                <a:ext cx="2143985" cy="373063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 Unicode MS"/>
                    <a:cs typeface="楷体" panose="02010609060101010101" pitchFamily="49" charset="-122"/>
                  </a:rPr>
                  <a:t>综合办公室（含董办）</a:t>
                </a:r>
                <a:endParaRPr kumimoji="0" lang="zh-CN" altLang="zh-CN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" name="Rectangle 49">
                <a:extLst>
                  <a:ext uri="{FF2B5EF4-FFF2-40B4-BE49-F238E27FC236}">
                    <a16:creationId xmlns:a16="http://schemas.microsoft.com/office/drawing/2014/main" id="{F9758248-9EBE-4F1E-805E-B102CA3BAB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513987" y="3021756"/>
                <a:ext cx="2143985" cy="373063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TW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企业管理部</a:t>
                </a:r>
                <a:endParaRPr lang="zh-CN" altLang="zh-CN" sz="12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  <a:p>
                <a:pPr algn="ctr" eaLnBrk="0" hangingPunct="0"/>
                <a:endParaRPr lang="zh-CN" altLang="zh-CN" sz="12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2" name="Rectangle 48">
                <a:extLst>
                  <a:ext uri="{FF2B5EF4-FFF2-40B4-BE49-F238E27FC236}">
                    <a16:creationId xmlns:a16="http://schemas.microsoft.com/office/drawing/2014/main" id="{00947A9C-8E84-4B4E-80F9-9400A3BD5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7200" y="3021756"/>
                <a:ext cx="2143985" cy="373062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TW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投资</a:t>
                </a:r>
                <a:r>
                  <a:rPr lang="zh-CN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发展</a:t>
                </a:r>
                <a:r>
                  <a:rPr lang="zh-TW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部</a:t>
                </a:r>
              </a:p>
            </p:txBody>
          </p:sp>
          <p:sp>
            <p:nvSpPr>
              <p:cNvPr id="43" name="Rectangle 47">
                <a:extLst>
                  <a:ext uri="{FF2B5EF4-FFF2-40B4-BE49-F238E27FC236}">
                    <a16:creationId xmlns:a16="http://schemas.microsoft.com/office/drawing/2014/main" id="{E29FB058-AEE6-41C7-A5B7-6085DA33EA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22676" y="3021756"/>
                <a:ext cx="2143985" cy="373062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TW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财务管理部</a:t>
                </a:r>
              </a:p>
            </p:txBody>
          </p:sp>
          <p:sp>
            <p:nvSpPr>
              <p:cNvPr id="44" name="Rectangle 46">
                <a:extLst>
                  <a:ext uri="{FF2B5EF4-FFF2-40B4-BE49-F238E27FC236}">
                    <a16:creationId xmlns:a16="http://schemas.microsoft.com/office/drawing/2014/main" id="{2C8DF41D-281F-4A28-AD94-863FC3CEA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398951" y="3021756"/>
                <a:ext cx="2143985" cy="373062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TW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法务审计部</a:t>
                </a:r>
              </a:p>
            </p:txBody>
          </p:sp>
          <p:sp>
            <p:nvSpPr>
              <p:cNvPr id="45" name="Rectangle 45">
                <a:extLst>
                  <a:ext uri="{FF2B5EF4-FFF2-40B4-BE49-F238E27FC236}">
                    <a16:creationId xmlns:a16="http://schemas.microsoft.com/office/drawing/2014/main" id="{51370458-2AD5-4C58-B31F-88E8606F7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049826" y="3021756"/>
                <a:ext cx="2143985" cy="373062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TW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人力资源部</a:t>
                </a:r>
              </a:p>
            </p:txBody>
          </p:sp>
          <p:sp>
            <p:nvSpPr>
              <p:cNvPr id="46" name="Rectangle 44">
                <a:extLst>
                  <a:ext uri="{FF2B5EF4-FFF2-40B4-BE49-F238E27FC236}">
                    <a16:creationId xmlns:a16="http://schemas.microsoft.com/office/drawing/2014/main" id="{5EFEEA13-2729-4404-990D-3CDF031C6A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385164" y="3021756"/>
                <a:ext cx="2143985" cy="373063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TW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基建</a:t>
                </a:r>
                <a:r>
                  <a:rPr lang="zh-CN" altLang="en-US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设备</a:t>
                </a:r>
                <a:r>
                  <a:rPr lang="zh-TW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部</a:t>
                </a:r>
              </a:p>
            </p:txBody>
          </p:sp>
          <p:sp>
            <p:nvSpPr>
              <p:cNvPr id="47" name="Rectangle 43">
                <a:extLst>
                  <a:ext uri="{FF2B5EF4-FFF2-40B4-BE49-F238E27FC236}">
                    <a16:creationId xmlns:a16="http://schemas.microsoft.com/office/drawing/2014/main" id="{A33991B2-0951-403E-96E2-363C03F28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8025176" y="3021756"/>
                <a:ext cx="2143985" cy="373062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TW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党群工作部（含工会）</a:t>
                </a:r>
              </a:p>
            </p:txBody>
          </p:sp>
          <p:sp>
            <p:nvSpPr>
              <p:cNvPr id="48" name="Line 42">
                <a:extLst>
                  <a:ext uri="{FF2B5EF4-FFF2-40B4-BE49-F238E27FC236}">
                    <a16:creationId xmlns:a16="http://schemas.microsoft.com/office/drawing/2014/main" id="{49E06250-29B2-480C-A0E5-102598A872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82078" y="635138"/>
                <a:ext cx="0" cy="1501014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49" name="Line 41">
                <a:extLst>
                  <a:ext uri="{FF2B5EF4-FFF2-40B4-BE49-F238E27FC236}">
                    <a16:creationId xmlns:a16="http://schemas.microsoft.com/office/drawing/2014/main" id="{E82DA3D0-763F-43BE-AAFE-7953FB72B9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46626" y="953753"/>
                <a:ext cx="735014" cy="0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grpSp>
            <p:nvGrpSpPr>
              <p:cNvPr id="50" name="Group 38">
                <a:extLst>
                  <a:ext uri="{FF2B5EF4-FFF2-40B4-BE49-F238E27FC236}">
                    <a16:creationId xmlns:a16="http://schemas.microsoft.com/office/drawing/2014/main" id="{038B3491-1D2C-45D0-8F7B-9BEEB809C5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90975" y="100844"/>
                <a:ext cx="1490663" cy="666750"/>
                <a:chOff x="0" y="-3976"/>
                <a:chExt cx="14909" cy="6667"/>
              </a:xfrm>
            </p:grpSpPr>
            <p:sp>
              <p:nvSpPr>
                <p:cNvPr id="92" name="Oval 40">
                  <a:extLst>
                    <a:ext uri="{FF2B5EF4-FFF2-40B4-BE49-F238E27FC236}">
                      <a16:creationId xmlns:a16="http://schemas.microsoft.com/office/drawing/2014/main" id="{26389731-0EF5-4249-8FAB-41E3680B35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-3976"/>
                  <a:ext cx="14909" cy="6667"/>
                </a:xfrm>
                <a:prstGeom prst="ellipse">
                  <a:avLst/>
                </a:prstGeom>
                <a:solidFill>
                  <a:srgbClr val="0000FF"/>
                </a:solidFill>
                <a:ln w="15240">
                  <a:solidFill>
                    <a:srgbClr val="739CC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93" name="Rectangle 39">
                  <a:extLst>
                    <a:ext uri="{FF2B5EF4-FFF2-40B4-BE49-F238E27FC236}">
                      <a16:creationId xmlns:a16="http://schemas.microsoft.com/office/drawing/2014/main" id="{7A011546-B58C-4540-ABFF-BDB4EDAB9F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83" y="-3057"/>
                  <a:ext cx="10543" cy="47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TW" altLang="zh-CN" sz="1200" b="1" i="0" u="none" strike="noStrike" cap="none" normalizeH="0" baseline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Arial" panose="020B0604020202020204" pitchFamily="34" charset="0"/>
                      <a:ea typeface="Arial Unicode MS"/>
                      <a:cs typeface="楷体" panose="02010609060101010101" pitchFamily="49" charset="-122"/>
                    </a:rPr>
                    <a:t>董事会</a:t>
                  </a:r>
                  <a:endParaRPr kumimoji="0" lang="zh-TW" altLang="zh-CN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51" name="Group 35">
                <a:extLst>
                  <a:ext uri="{FF2B5EF4-FFF2-40B4-BE49-F238E27FC236}">
                    <a16:creationId xmlns:a16="http://schemas.microsoft.com/office/drawing/2014/main" id="{634F33EA-844C-451B-9A10-5F8A444062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461375" y="99188"/>
                <a:ext cx="1196975" cy="546100"/>
                <a:chOff x="0" y="-3977"/>
                <a:chExt cx="11963" cy="5461"/>
              </a:xfrm>
            </p:grpSpPr>
            <p:sp>
              <p:nvSpPr>
                <p:cNvPr id="90" name="Oval 37">
                  <a:extLst>
                    <a:ext uri="{FF2B5EF4-FFF2-40B4-BE49-F238E27FC236}">
                      <a16:creationId xmlns:a16="http://schemas.microsoft.com/office/drawing/2014/main" id="{0AE3EB6A-AA6D-4511-A1B5-90324A00AE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-3977"/>
                  <a:ext cx="11963" cy="5461"/>
                </a:xfrm>
                <a:prstGeom prst="ellipse">
                  <a:avLst/>
                </a:prstGeom>
                <a:solidFill>
                  <a:srgbClr val="0000FF"/>
                </a:solidFill>
                <a:ln w="15240">
                  <a:solidFill>
                    <a:srgbClr val="739CC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91" name="Rectangle 36">
                  <a:extLst>
                    <a:ext uri="{FF2B5EF4-FFF2-40B4-BE49-F238E27FC236}">
                      <a16:creationId xmlns:a16="http://schemas.microsoft.com/office/drawing/2014/main" id="{C161EC42-7642-4ADF-B934-12B510468D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1" y="-3178"/>
                  <a:ext cx="8460" cy="38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1200" b="1" i="0" u="none" strike="noStrike" cap="none" normalizeH="0" baseline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Arial" panose="020B0604020202020204" pitchFamily="34" charset="0"/>
                      <a:ea typeface="Arial Unicode MS"/>
                      <a:cs typeface="楷体" panose="02010609060101010101" pitchFamily="49" charset="-122"/>
                    </a:rPr>
                    <a:t>党委</a:t>
                  </a:r>
                  <a:endParaRPr kumimoji="0" lang="zh-TW" altLang="zh-CN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52" name="Group 32">
                <a:extLst>
                  <a:ext uri="{FF2B5EF4-FFF2-40B4-BE49-F238E27FC236}">
                    <a16:creationId xmlns:a16="http://schemas.microsoft.com/office/drawing/2014/main" id="{519881D0-1DB5-4D1E-AEE5-E400E37F49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303213" y="169038"/>
                <a:ext cx="1196976" cy="546100"/>
                <a:chOff x="0" y="-3977"/>
                <a:chExt cx="11963" cy="5461"/>
              </a:xfrm>
            </p:grpSpPr>
            <p:sp>
              <p:nvSpPr>
                <p:cNvPr id="88" name="Oval 34">
                  <a:extLst>
                    <a:ext uri="{FF2B5EF4-FFF2-40B4-BE49-F238E27FC236}">
                      <a16:creationId xmlns:a16="http://schemas.microsoft.com/office/drawing/2014/main" id="{16842337-4B3B-4D5D-B6C2-63315E3FF2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-3977"/>
                  <a:ext cx="11963" cy="5461"/>
                </a:xfrm>
                <a:prstGeom prst="ellipse">
                  <a:avLst/>
                </a:prstGeom>
                <a:solidFill>
                  <a:srgbClr val="0000FF"/>
                </a:solidFill>
                <a:ln w="15240">
                  <a:solidFill>
                    <a:srgbClr val="739CC3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200"/>
                </a:p>
              </p:txBody>
            </p:sp>
            <p:sp>
              <p:nvSpPr>
                <p:cNvPr id="89" name="Rectangle 33">
                  <a:extLst>
                    <a:ext uri="{FF2B5EF4-FFF2-40B4-BE49-F238E27FC236}">
                      <a16:creationId xmlns:a16="http://schemas.microsoft.com/office/drawing/2014/main" id="{88CE679D-5A9C-46DA-A14B-33BDC41FE9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1" y="-3178"/>
                  <a:ext cx="8460" cy="38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TW" altLang="zh-CN" sz="1200" b="1" i="0" u="none" strike="noStrike" cap="none" normalizeH="0" baseline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latin typeface="Arial" panose="020B0604020202020204" pitchFamily="34" charset="0"/>
                      <a:ea typeface="Arial Unicode MS"/>
                      <a:cs typeface="楷体" panose="02010609060101010101" pitchFamily="49" charset="-122"/>
                    </a:rPr>
                    <a:t>监事会</a:t>
                  </a:r>
                  <a:endParaRPr kumimoji="0" lang="zh-TW" altLang="zh-CN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53" name="Line 31">
                <a:extLst>
                  <a:ext uri="{FF2B5EF4-FFF2-40B4-BE49-F238E27FC236}">
                    <a16:creationId xmlns:a16="http://schemas.microsoft.com/office/drawing/2014/main" id="{AD51678C-692C-421B-B404-27331B7986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92175" y="399290"/>
                <a:ext cx="3098800" cy="3176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54" name="Line 30">
                <a:extLst>
                  <a:ext uri="{FF2B5EF4-FFF2-40B4-BE49-F238E27FC236}">
                    <a16:creationId xmlns:a16="http://schemas.microsoft.com/office/drawing/2014/main" id="{7D04F92C-FF72-4650-8908-2D34709E39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87988" y="383415"/>
                <a:ext cx="2986086" cy="3176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55" name="Rectangle 29">
                <a:extLst>
                  <a:ext uri="{FF2B5EF4-FFF2-40B4-BE49-F238E27FC236}">
                    <a16:creationId xmlns:a16="http://schemas.microsoft.com/office/drawing/2014/main" id="{016467BF-E745-4779-B1CE-7BA0B804C9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7734" y="790363"/>
                <a:ext cx="1573213" cy="327025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TW" altLang="zh-CN" sz="12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 Unicode MS"/>
                    <a:cs typeface="楷体" panose="02010609060101010101" pitchFamily="49" charset="-122"/>
                  </a:rPr>
                  <a:t>专业委员会</a:t>
                </a:r>
                <a:endParaRPr kumimoji="0" lang="zh-TW" altLang="zh-CN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" name="Line 28">
                <a:extLst>
                  <a:ext uri="{FF2B5EF4-FFF2-40B4-BE49-F238E27FC236}">
                    <a16:creationId xmlns:a16="http://schemas.microsoft.com/office/drawing/2014/main" id="{ED679590-5DC5-4829-8546-83173773A4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128589" y="1314450"/>
                <a:ext cx="4254502" cy="0"/>
              </a:xfrm>
              <a:prstGeom prst="line">
                <a:avLst/>
              </a:prstGeom>
              <a:noFill/>
              <a:ln w="15240">
                <a:solidFill>
                  <a:srgbClr val="9933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57" name="Line 27">
                <a:extLst>
                  <a:ext uri="{FF2B5EF4-FFF2-40B4-BE49-F238E27FC236}">
                    <a16:creationId xmlns:a16="http://schemas.microsoft.com/office/drawing/2014/main" id="{6652F082-EED6-432E-BC51-2BBCA9FFE2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128589" y="1311276"/>
                <a:ext cx="0" cy="824878"/>
              </a:xfrm>
              <a:prstGeom prst="line">
                <a:avLst/>
              </a:prstGeom>
              <a:noFill/>
              <a:ln w="15240">
                <a:solidFill>
                  <a:srgbClr val="9933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59" name="Rectangle 57">
                <a:extLst>
                  <a:ext uri="{FF2B5EF4-FFF2-40B4-BE49-F238E27FC236}">
                    <a16:creationId xmlns:a16="http://schemas.microsoft.com/office/drawing/2014/main" id="{ADE57E99-EA98-4B42-953A-765E2CB77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85056" y="5441596"/>
                <a:ext cx="1837617" cy="479424"/>
              </a:xfrm>
              <a:prstGeom prst="rect">
                <a:avLst/>
              </a:prstGeom>
              <a:solidFill>
                <a:srgbClr val="DDDDDD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TW" altLang="zh-CN" sz="120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 Unicode MS"/>
                    <a:cs typeface="楷体" panose="02010609060101010101" pitchFamily="49" charset="-122"/>
                  </a:rPr>
                  <a:t>北京</a:t>
                </a:r>
                <a:r>
                  <a:rPr kumimoji="0" lang="zh-CN" altLang="en-US" sz="120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Arial Unicode MS"/>
                    <a:cs typeface="楷体" panose="02010609060101010101" pitchFamily="49" charset="-122"/>
                  </a:rPr>
                  <a:t>京投轨道交通技术研究院</a:t>
                </a:r>
                <a:endParaRPr kumimoji="0" lang="zh-CN" altLang="zh-CN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" name="Line 2">
                <a:extLst>
                  <a:ext uri="{FF2B5EF4-FFF2-40B4-BE49-F238E27FC236}">
                    <a16:creationId xmlns:a16="http://schemas.microsoft.com/office/drawing/2014/main" id="{2071058A-BD06-465A-9D37-91727F89A2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54563" y="1549401"/>
                <a:ext cx="4762" cy="3001301"/>
              </a:xfrm>
              <a:prstGeom prst="line">
                <a:avLst/>
              </a:prstGeom>
              <a:noFill/>
              <a:ln w="15240">
                <a:solidFill>
                  <a:srgbClr val="53535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61" name="Rectangle 56">
                <a:extLst>
                  <a:ext uri="{FF2B5EF4-FFF2-40B4-BE49-F238E27FC236}">
                    <a16:creationId xmlns:a16="http://schemas.microsoft.com/office/drawing/2014/main" id="{2038F276-956F-4BE0-80B2-62ADB2E5D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46605" y="5406762"/>
                <a:ext cx="1907620" cy="479089"/>
              </a:xfrm>
              <a:prstGeom prst="rect">
                <a:avLst/>
              </a:prstGeom>
              <a:solidFill>
                <a:srgbClr val="DDDDDD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TW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北京北控轨道交通建设有限公司</a:t>
                </a:r>
              </a:p>
            </p:txBody>
          </p:sp>
          <p:sp>
            <p:nvSpPr>
              <p:cNvPr id="62" name="Rectangle 8">
                <a:extLst>
                  <a:ext uri="{FF2B5EF4-FFF2-40B4-BE49-F238E27FC236}">
                    <a16:creationId xmlns:a16="http://schemas.microsoft.com/office/drawing/2014/main" id="{24B68741-9ECD-4DAA-8C58-967EB22D01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368805" y="5406763"/>
                <a:ext cx="1907622" cy="479089"/>
              </a:xfrm>
              <a:prstGeom prst="rect">
                <a:avLst/>
              </a:prstGeom>
              <a:solidFill>
                <a:srgbClr val="DDDDDD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TW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北京控股</a:t>
                </a:r>
                <a:r>
                  <a:rPr lang="zh-TW" altLang="zh-CN" sz="115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磁悬浮</a:t>
                </a:r>
                <a:r>
                  <a:rPr lang="zh-TW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技术发展有限</a:t>
                </a:r>
                <a:r>
                  <a:rPr lang="zh-CN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公司</a:t>
                </a:r>
              </a:p>
            </p:txBody>
          </p:sp>
          <p:sp>
            <p:nvSpPr>
              <p:cNvPr id="63" name="Line 55">
                <a:extLst>
                  <a:ext uri="{FF2B5EF4-FFF2-40B4-BE49-F238E27FC236}">
                    <a16:creationId xmlns:a16="http://schemas.microsoft.com/office/drawing/2014/main" id="{26F56080-2D61-4A1E-B4F4-349A264C30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72164" y="4502150"/>
                <a:ext cx="1573213" cy="0"/>
              </a:xfrm>
              <a:prstGeom prst="line">
                <a:avLst/>
              </a:prstGeom>
              <a:noFill/>
              <a:ln w="15240">
                <a:solidFill>
                  <a:srgbClr val="53535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64" name="Line 54">
                <a:extLst>
                  <a:ext uri="{FF2B5EF4-FFF2-40B4-BE49-F238E27FC236}">
                    <a16:creationId xmlns:a16="http://schemas.microsoft.com/office/drawing/2014/main" id="{86C3C4F2-29B2-45CB-B924-864A18E8CA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5376" y="4505324"/>
                <a:ext cx="0" cy="257174"/>
              </a:xfrm>
              <a:prstGeom prst="line">
                <a:avLst/>
              </a:prstGeom>
              <a:noFill/>
              <a:ln w="15240">
                <a:solidFill>
                  <a:srgbClr val="53535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65" name="Line 25">
                <a:extLst>
                  <a:ext uri="{FF2B5EF4-FFF2-40B4-BE49-F238E27FC236}">
                    <a16:creationId xmlns:a16="http://schemas.microsoft.com/office/drawing/2014/main" id="{719B1C8A-A748-4A9A-BC6C-CC40130E65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25399" y="1821116"/>
                <a:ext cx="8499475" cy="1587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66" name="Line 24">
                <a:extLst>
                  <a:ext uri="{FF2B5EF4-FFF2-40B4-BE49-F238E27FC236}">
                    <a16:creationId xmlns:a16="http://schemas.microsoft.com/office/drawing/2014/main" id="{ED3422C9-7A1D-4C3F-BE33-DBBFE6EA00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25399" y="1822703"/>
                <a:ext cx="0" cy="338137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67" name="Line 1">
                <a:extLst>
                  <a:ext uri="{FF2B5EF4-FFF2-40B4-BE49-F238E27FC236}">
                    <a16:creationId xmlns:a16="http://schemas.microsoft.com/office/drawing/2014/main" id="{59004AD3-D738-4A8F-8EF8-AD12884BFF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776368" y="1843339"/>
                <a:ext cx="0" cy="338137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68" name="Line 23">
                <a:extLst>
                  <a:ext uri="{FF2B5EF4-FFF2-40B4-BE49-F238E27FC236}">
                    <a16:creationId xmlns:a16="http://schemas.microsoft.com/office/drawing/2014/main" id="{6DCFBB05-A7A2-4B27-9EFA-24DDC63DEB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71575" y="1830640"/>
                <a:ext cx="0" cy="338137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69" name="Line 22">
                <a:extLst>
                  <a:ext uri="{FF2B5EF4-FFF2-40B4-BE49-F238E27FC236}">
                    <a16:creationId xmlns:a16="http://schemas.microsoft.com/office/drawing/2014/main" id="{9C1F9E4F-4F49-4E5D-A815-6701A824A0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6099" y="1838577"/>
                <a:ext cx="0" cy="336550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70" name="Line 21">
                <a:extLst>
                  <a:ext uri="{FF2B5EF4-FFF2-40B4-BE49-F238E27FC236}">
                    <a16:creationId xmlns:a16="http://schemas.microsoft.com/office/drawing/2014/main" id="{3728A9B0-A68C-419C-AAD5-A1AA4EBA2B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80175" y="1843339"/>
                <a:ext cx="0" cy="338137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71" name="Line 20">
                <a:extLst>
                  <a:ext uri="{FF2B5EF4-FFF2-40B4-BE49-F238E27FC236}">
                    <a16:creationId xmlns:a16="http://schemas.microsoft.com/office/drawing/2014/main" id="{A8D9A265-5221-4CF3-A330-47D232215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8801" y="1822703"/>
                <a:ext cx="0" cy="338137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72" name="Line 19">
                <a:extLst>
                  <a:ext uri="{FF2B5EF4-FFF2-40B4-BE49-F238E27FC236}">
                    <a16:creationId xmlns:a16="http://schemas.microsoft.com/office/drawing/2014/main" id="{5CBAC6D8-246F-4C5D-ABD7-D325E4FF2A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0788" y="1822703"/>
                <a:ext cx="0" cy="338137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73" name="Rectangle 18">
                <a:extLst>
                  <a:ext uri="{FF2B5EF4-FFF2-40B4-BE49-F238E27FC236}">
                    <a16:creationId xmlns:a16="http://schemas.microsoft.com/office/drawing/2014/main" id="{0597A98F-35E9-407B-B346-CC49CDCFE0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704376" y="3021756"/>
                <a:ext cx="2143985" cy="373062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TW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海外业务部</a:t>
                </a:r>
              </a:p>
            </p:txBody>
          </p:sp>
          <p:sp>
            <p:nvSpPr>
              <p:cNvPr id="74" name="Line 17">
                <a:extLst>
                  <a:ext uri="{FF2B5EF4-FFF2-40B4-BE49-F238E27FC236}">
                    <a16:creationId xmlns:a16="http://schemas.microsoft.com/office/drawing/2014/main" id="{05E2A9BC-4942-4706-846F-55593A4F3A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183808" y="1835401"/>
                <a:ext cx="0" cy="338137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75" name="Rectangle 16">
                <a:extLst>
                  <a:ext uri="{FF2B5EF4-FFF2-40B4-BE49-F238E27FC236}">
                    <a16:creationId xmlns:a16="http://schemas.microsoft.com/office/drawing/2014/main" id="{AEDB8EF5-B408-4E2A-8137-10EF4B5CD8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6128300" y="3021614"/>
                <a:ext cx="2143985" cy="373062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TW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采购</a:t>
                </a:r>
                <a:r>
                  <a:rPr lang="zh-CN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业务</a:t>
                </a:r>
                <a:r>
                  <a:rPr lang="zh-TW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部</a:t>
                </a:r>
              </a:p>
            </p:txBody>
          </p:sp>
          <p:sp>
            <p:nvSpPr>
              <p:cNvPr id="76" name="Line 15">
                <a:extLst>
                  <a:ext uri="{FF2B5EF4-FFF2-40B4-BE49-F238E27FC236}">
                    <a16:creationId xmlns:a16="http://schemas.microsoft.com/office/drawing/2014/main" id="{C9C5CC84-2ADC-407B-945B-4FAB41A3A4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451079" y="1836193"/>
                <a:ext cx="0" cy="336550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77" name="Rectangle 14">
                <a:extLst>
                  <a:ext uri="{FF2B5EF4-FFF2-40B4-BE49-F238E27FC236}">
                    <a16:creationId xmlns:a16="http://schemas.microsoft.com/office/drawing/2014/main" id="{CB3B3FE1-3A36-46D2-90B2-1265CC1B3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364775" y="3021756"/>
                <a:ext cx="2143985" cy="373062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CN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技术研究院</a:t>
                </a:r>
                <a:endParaRPr lang="zh-TW" altLang="zh-CN" sz="12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8" name="Rectangle 13">
                <a:extLst>
                  <a:ext uri="{FF2B5EF4-FFF2-40B4-BE49-F238E27FC236}">
                    <a16:creationId xmlns:a16="http://schemas.microsoft.com/office/drawing/2014/main" id="{F9126F70-5E36-4552-B21D-B603F34E98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435839" y="3021756"/>
                <a:ext cx="2143985" cy="373063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CN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车辆装备事业部</a:t>
                </a:r>
                <a:r>
                  <a:rPr lang="zh-TW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（筹）</a:t>
                </a:r>
              </a:p>
            </p:txBody>
          </p:sp>
          <p:sp>
            <p:nvSpPr>
              <p:cNvPr id="79" name="Line 7">
                <a:extLst>
                  <a:ext uri="{FF2B5EF4-FFF2-40B4-BE49-F238E27FC236}">
                    <a16:creationId xmlns:a16="http://schemas.microsoft.com/office/drawing/2014/main" id="{B7772507-054D-43A0-8EBA-0D517D57D0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06157" y="1804365"/>
                <a:ext cx="0" cy="331788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80" name="Line 53">
                <a:extLst>
                  <a:ext uri="{FF2B5EF4-FFF2-40B4-BE49-F238E27FC236}">
                    <a16:creationId xmlns:a16="http://schemas.microsoft.com/office/drawing/2014/main" id="{61E24EEF-F0B8-49AD-86D9-4CDFE6034E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9324" y="4502150"/>
                <a:ext cx="3854" cy="0"/>
              </a:xfrm>
              <a:prstGeom prst="line">
                <a:avLst/>
              </a:prstGeom>
              <a:noFill/>
              <a:ln w="15240">
                <a:solidFill>
                  <a:srgbClr val="53535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81" name="Line 52">
                <a:extLst>
                  <a:ext uri="{FF2B5EF4-FFF2-40B4-BE49-F238E27FC236}">
                    <a16:creationId xmlns:a16="http://schemas.microsoft.com/office/drawing/2014/main" id="{77722D5C-92BC-445D-9E97-A0A3D4750B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7402" y="4502150"/>
                <a:ext cx="0" cy="239713"/>
              </a:xfrm>
              <a:prstGeom prst="line">
                <a:avLst/>
              </a:prstGeom>
              <a:noFill/>
              <a:ln w="15240">
                <a:solidFill>
                  <a:srgbClr val="53535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82" name="Line 12">
                <a:extLst>
                  <a:ext uri="{FF2B5EF4-FFF2-40B4-BE49-F238E27FC236}">
                    <a16:creationId xmlns:a16="http://schemas.microsoft.com/office/drawing/2014/main" id="{5D473824-3555-49EC-8C3A-9AE2E7C372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25913" y="1835402"/>
                <a:ext cx="0" cy="322264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83" name="Rectangle 11">
                <a:extLst>
                  <a:ext uri="{FF2B5EF4-FFF2-40B4-BE49-F238E27FC236}">
                    <a16:creationId xmlns:a16="http://schemas.microsoft.com/office/drawing/2014/main" id="{B04E75F4-16BD-45C1-B9A9-6CB8C614C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016615" y="3021756"/>
                <a:ext cx="2143985" cy="373063"/>
              </a:xfrm>
              <a:prstGeom prst="rect">
                <a:avLst/>
              </a:prstGeom>
              <a:solidFill>
                <a:srgbClr val="99CCFF"/>
              </a:solidFill>
              <a:ln w="15240">
                <a:solidFill>
                  <a:srgbClr val="739CC3"/>
                </a:solidFill>
                <a:round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zh-CN" altLang="zh-CN" sz="12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磁浮工程事业部</a:t>
                </a:r>
                <a:endParaRPr lang="zh-TW" altLang="zh-CN" sz="12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84" name="Line 10">
                <a:extLst>
                  <a:ext uri="{FF2B5EF4-FFF2-40B4-BE49-F238E27FC236}">
                    <a16:creationId xmlns:a16="http://schemas.microsoft.com/office/drawing/2014/main" id="{23326882-372D-4AB1-B5EA-B5413D184E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08325" y="1835402"/>
                <a:ext cx="0" cy="338137"/>
              </a:xfrm>
              <a:prstGeom prst="line">
                <a:avLst/>
              </a:prstGeom>
              <a:noFill/>
              <a:ln w="15240">
                <a:solidFill>
                  <a:srgbClr val="739CC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/>
              </a:p>
            </p:txBody>
          </p:sp>
          <p:sp>
            <p:nvSpPr>
              <p:cNvPr id="86" name="Rectangle 78">
                <a:extLst>
                  <a:ext uri="{FF2B5EF4-FFF2-40B4-BE49-F238E27FC236}">
                    <a16:creationId xmlns:a16="http://schemas.microsoft.com/office/drawing/2014/main" id="{7B6B56D3-0199-4142-BCB1-84B25C46D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2391"/>
                <a:ext cx="267218" cy="13268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br>
                  <a:rPr kumimoji="0" lang="zh-CN" altLang="zh-CN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</a:br>
                <a:endParaRPr kumimoji="0" lang="zh-CN" altLang="zh-CN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" name="Rectangle 81">
                <a:extLst>
                  <a:ext uri="{FF2B5EF4-FFF2-40B4-BE49-F238E27FC236}">
                    <a16:creationId xmlns:a16="http://schemas.microsoft.com/office/drawing/2014/main" id="{160B85BB-13D1-4994-9DE9-64D79B6839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545842"/>
                <a:ext cx="267218" cy="7371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6" name="Line 7">
              <a:extLst>
                <a:ext uri="{FF2B5EF4-FFF2-40B4-BE49-F238E27FC236}">
                  <a16:creationId xmlns:a16="http://schemas.microsoft.com/office/drawing/2014/main" id="{134430DA-3D8E-4C3C-ACC8-A4227F5BB1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59426" y="1233939"/>
              <a:ext cx="0" cy="158417"/>
            </a:xfrm>
            <a:prstGeom prst="line">
              <a:avLst/>
            </a:prstGeom>
            <a:noFill/>
            <a:ln w="15240">
              <a:solidFill>
                <a:srgbClr val="739CC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CEE44023-DCF6-40FE-AE0B-19BDC4FF4872}"/>
                </a:ext>
              </a:extLst>
            </p:cNvPr>
            <p:cNvSpPr/>
            <p:nvPr/>
          </p:nvSpPr>
          <p:spPr bwMode="auto">
            <a:xfrm>
              <a:off x="7020272" y="3537758"/>
              <a:ext cx="1363447" cy="302938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lgDashDot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华文细黑" pitchFamily="2" charset="-122"/>
                </a:rPr>
                <a:t>平西府修车基地</a:t>
              </a: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2A4B056F-4086-43DF-A043-83476BB7D625}"/>
                </a:ext>
              </a:extLst>
            </p:cNvPr>
            <p:cNvSpPr/>
            <p:nvPr/>
          </p:nvSpPr>
          <p:spPr bwMode="auto">
            <a:xfrm>
              <a:off x="7020272" y="3894393"/>
              <a:ext cx="1363447" cy="302938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lgDashDot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1200" dirty="0"/>
                <a:t>满城造车</a:t>
              </a:r>
              <a:r>
                <a:rPr kumimoji="0" lang="zh-CN" alt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华文细黑" pitchFamily="2" charset="-122"/>
                </a:rPr>
                <a:t>基地</a:t>
              </a:r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A1DAF102-248E-423F-84F9-FDACCAC0FB06}"/>
                </a:ext>
              </a:extLst>
            </p:cNvPr>
            <p:cNvSpPr/>
            <p:nvPr/>
          </p:nvSpPr>
          <p:spPr bwMode="auto">
            <a:xfrm>
              <a:off x="7020272" y="4201523"/>
              <a:ext cx="1363447" cy="302938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lgDashDot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华文细黑" pitchFamily="2" charset="-122"/>
                </a:rPr>
                <a:t>亦庄修车基地</a:t>
              </a: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DF02F411-8046-4E14-9DE9-366073510864}"/>
                </a:ext>
              </a:extLst>
            </p:cNvPr>
            <p:cNvSpPr/>
            <p:nvPr/>
          </p:nvSpPr>
          <p:spPr bwMode="auto">
            <a:xfrm>
              <a:off x="7020272" y="4488245"/>
              <a:ext cx="1363447" cy="302938"/>
            </a:xfrm>
            <a:prstGeom prst="ellipse">
              <a:avLst/>
            </a:prstGeom>
            <a:solidFill>
              <a:srgbClr val="C0C0C0"/>
            </a:solidFill>
            <a:ln w="190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lgDashDot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1200" dirty="0"/>
                <a:t>三河</a:t>
              </a:r>
              <a:r>
                <a:rPr kumimoji="0" lang="zh-CN" altLang="en-US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华文细黑" pitchFamily="2" charset="-122"/>
                </a:rPr>
                <a:t>修车基地</a:t>
              </a:r>
            </a:p>
          </p:txBody>
        </p:sp>
        <p:cxnSp>
          <p:nvCxnSpPr>
            <p:cNvPr id="31" name="连接符: 肘形 30">
              <a:extLst>
                <a:ext uri="{FF2B5EF4-FFF2-40B4-BE49-F238E27FC236}">
                  <a16:creationId xmlns:a16="http://schemas.microsoft.com/office/drawing/2014/main" id="{A78022C7-55AF-4ADB-832C-26122D9474FF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H="1">
              <a:off x="4286801" y="2102155"/>
              <a:ext cx="2416570" cy="1483548"/>
            </a:xfrm>
            <a:prstGeom prst="bentConnector3">
              <a:avLst>
                <a:gd name="adj1" fmla="val 79829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连接符: 肘形 31">
              <a:extLst>
                <a:ext uri="{FF2B5EF4-FFF2-40B4-BE49-F238E27FC236}">
                  <a16:creationId xmlns:a16="http://schemas.microsoft.com/office/drawing/2014/main" id="{D2D6F6C6-46D0-44B6-BCFF-036F1A83C5B1}"/>
                </a:ext>
              </a:extLst>
            </p:cNvPr>
            <p:cNvCxnSpPr>
              <a:cxnSpLocks/>
              <a:stCxn id="28" idx="2"/>
            </p:cNvCxnSpPr>
            <p:nvPr/>
          </p:nvCxnSpPr>
          <p:spPr bwMode="auto">
            <a:xfrm rot="10800000">
              <a:off x="6231062" y="4045862"/>
              <a:ext cx="789210" cy="12700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连接符: 肘形 32">
              <a:extLst>
                <a:ext uri="{FF2B5EF4-FFF2-40B4-BE49-F238E27FC236}">
                  <a16:creationId xmlns:a16="http://schemas.microsoft.com/office/drawing/2014/main" id="{4FB8A337-9DE7-4C08-A870-5F46BAC3BC74}"/>
                </a:ext>
              </a:extLst>
            </p:cNvPr>
            <p:cNvCxnSpPr>
              <a:cxnSpLocks/>
              <a:stCxn id="29" idx="2"/>
            </p:cNvCxnSpPr>
            <p:nvPr/>
          </p:nvCxnSpPr>
          <p:spPr bwMode="auto">
            <a:xfrm rot="10800000">
              <a:off x="6624228" y="3696976"/>
              <a:ext cx="396045" cy="656017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连接符: 肘形 33">
              <a:extLst>
                <a:ext uri="{FF2B5EF4-FFF2-40B4-BE49-F238E27FC236}">
                  <a16:creationId xmlns:a16="http://schemas.microsoft.com/office/drawing/2014/main" id="{0C4DD939-06FE-477A-9990-87573A5127A8}"/>
                </a:ext>
              </a:extLst>
            </p:cNvPr>
            <p:cNvCxnSpPr>
              <a:cxnSpLocks/>
              <a:stCxn id="30" idx="2"/>
            </p:cNvCxnSpPr>
            <p:nvPr/>
          </p:nvCxnSpPr>
          <p:spPr bwMode="auto">
            <a:xfrm rot="10800000">
              <a:off x="6624228" y="3696976"/>
              <a:ext cx="396045" cy="942739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连接符: 肘形 34">
              <a:extLst>
                <a:ext uri="{FF2B5EF4-FFF2-40B4-BE49-F238E27FC236}">
                  <a16:creationId xmlns:a16="http://schemas.microsoft.com/office/drawing/2014/main" id="{3F86D29C-A1E3-498C-8792-DD6A8CAF60DE}"/>
                </a:ext>
              </a:extLst>
            </p:cNvPr>
            <p:cNvCxnSpPr>
              <a:cxnSpLocks/>
              <a:stCxn id="27" idx="2"/>
            </p:cNvCxnSpPr>
            <p:nvPr/>
          </p:nvCxnSpPr>
          <p:spPr bwMode="auto">
            <a:xfrm rot="10800000" flipV="1">
              <a:off x="6233940" y="3689227"/>
              <a:ext cx="786332" cy="362984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96" name="Line 52">
            <a:extLst>
              <a:ext uri="{FF2B5EF4-FFF2-40B4-BE49-F238E27FC236}">
                <a16:creationId xmlns:a16="http://schemas.microsoft.com/office/drawing/2014/main" id="{91563828-AD9D-4D88-94D2-C190F905DA31}"/>
              </a:ext>
            </a:extLst>
          </p:cNvPr>
          <p:cNvSpPr>
            <a:spLocks noChangeShapeType="1"/>
          </p:cNvSpPr>
          <p:nvPr/>
        </p:nvSpPr>
        <p:spPr bwMode="auto">
          <a:xfrm>
            <a:off x="5487579" y="4608333"/>
            <a:ext cx="0" cy="186962"/>
          </a:xfrm>
          <a:prstGeom prst="line">
            <a:avLst/>
          </a:prstGeom>
          <a:noFill/>
          <a:ln w="15240">
            <a:solidFill>
              <a:srgbClr val="53535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200"/>
          </a:p>
        </p:txBody>
      </p:sp>
      <p:sp>
        <p:nvSpPr>
          <p:cNvPr id="85" name="Rectangle 57">
            <a:extLst>
              <a:ext uri="{FF2B5EF4-FFF2-40B4-BE49-F238E27FC236}">
                <a16:creationId xmlns:a16="http://schemas.microsoft.com/office/drawing/2014/main" id="{BBCD68EA-54CB-4EC7-95A8-14100CDC113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323939" y="5253408"/>
            <a:ext cx="1433230" cy="509704"/>
          </a:xfrm>
          <a:prstGeom prst="rect">
            <a:avLst/>
          </a:prstGeom>
          <a:solidFill>
            <a:srgbClr val="DDDDDD"/>
          </a:solidFill>
          <a:ln w="15240">
            <a:solidFill>
              <a:srgbClr val="739CC3"/>
            </a:solidFill>
            <a:round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zh-CN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楷体" panose="02010609060101010101" pitchFamily="49" charset="-122"/>
              </a:rPr>
              <a:t>北京地铁车辆装备有</a:t>
            </a:r>
            <a:r>
              <a:rPr kumimoji="0" lang="zh-CN" altLang="zh-CN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楷体" panose="02010609060101010101" pitchFamily="49" charset="-122"/>
              </a:rPr>
              <a:t>限公司</a:t>
            </a:r>
            <a:endParaRPr kumimoji="0" lang="zh-CN" altLang="zh-CN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Line 54">
            <a:extLst>
              <a:ext uri="{FF2B5EF4-FFF2-40B4-BE49-F238E27FC236}">
                <a16:creationId xmlns:a16="http://schemas.microsoft.com/office/drawing/2014/main" id="{6C0CCBA0-F71A-4DC4-B62E-B8EBA15CF25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65494" y="4623526"/>
            <a:ext cx="0" cy="200580"/>
          </a:xfrm>
          <a:prstGeom prst="line">
            <a:avLst/>
          </a:prstGeom>
          <a:noFill/>
          <a:ln w="15240">
            <a:solidFill>
              <a:srgbClr val="53535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200"/>
          </a:p>
        </p:txBody>
      </p:sp>
      <p:sp>
        <p:nvSpPr>
          <p:cNvPr id="98" name="Rectangle 57">
            <a:extLst>
              <a:ext uri="{FF2B5EF4-FFF2-40B4-BE49-F238E27FC236}">
                <a16:creationId xmlns:a16="http://schemas.microsoft.com/office/drawing/2014/main" id="{6BB16AD2-C39F-43CC-A475-CB0C4894B8D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620868" y="5280730"/>
            <a:ext cx="1405434" cy="475349"/>
          </a:xfrm>
          <a:prstGeom prst="rect">
            <a:avLst/>
          </a:prstGeom>
          <a:solidFill>
            <a:srgbClr val="DDDDDD"/>
          </a:solidFill>
          <a:ln w="15240">
            <a:solidFill>
              <a:srgbClr val="739CC3"/>
            </a:solidFill>
            <a:round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楷体" panose="02010609060101010101" pitchFamily="49" charset="-122"/>
              </a:rPr>
              <a:t>河北京车轨道交通车辆装备有限公司</a:t>
            </a:r>
            <a:endParaRPr kumimoji="0" lang="zh-CN" altLang="zh-CN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Line 54">
            <a:extLst>
              <a:ext uri="{FF2B5EF4-FFF2-40B4-BE49-F238E27FC236}">
                <a16:creationId xmlns:a16="http://schemas.microsoft.com/office/drawing/2014/main" id="{2384E883-F2F0-44D9-9B9E-159F22BF01A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23585" y="4614699"/>
            <a:ext cx="0" cy="196690"/>
          </a:xfrm>
          <a:prstGeom prst="line">
            <a:avLst/>
          </a:prstGeom>
          <a:noFill/>
          <a:ln w="15240">
            <a:solidFill>
              <a:srgbClr val="53535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glitter dir="d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5" grpId="2"/>
      <p:bldP spid="15" grpId="3"/>
      <p:bldP spid="15" grpId="4"/>
      <p:bldP spid="11" grpId="0"/>
      <p:bldP spid="11" grpId="1"/>
      <p:bldP spid="11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5" y="6725450"/>
            <a:ext cx="12190413" cy="132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16338" y="2512676"/>
            <a:ext cx="4664076" cy="2007236"/>
            <a:chOff x="910393" y="2425681"/>
            <a:chExt cx="4664076" cy="2007236"/>
          </a:xfrm>
        </p:grpSpPr>
        <p:grpSp>
          <p:nvGrpSpPr>
            <p:cNvPr id="8" name="Group 14"/>
            <p:cNvGrpSpPr/>
            <p:nvPr/>
          </p:nvGrpSpPr>
          <p:grpSpPr>
            <a:xfrm>
              <a:off x="910393" y="2425681"/>
              <a:ext cx="4664076" cy="2007236"/>
              <a:chOff x="166379" y="2047191"/>
              <a:chExt cx="4664332" cy="2007346"/>
            </a:xfrm>
          </p:grpSpPr>
          <p:sp>
            <p:nvSpPr>
              <p:cNvPr id="14" name="Rectangle 12"/>
              <p:cNvSpPr/>
              <p:nvPr/>
            </p:nvSpPr>
            <p:spPr>
              <a:xfrm>
                <a:off x="166379" y="2047192"/>
                <a:ext cx="3713683" cy="200734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0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Oval 13"/>
              <p:cNvSpPr/>
              <p:nvPr/>
            </p:nvSpPr>
            <p:spPr>
              <a:xfrm>
                <a:off x="2813205" y="2047191"/>
                <a:ext cx="2017506" cy="200734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0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Oval 15"/>
            <p:cNvSpPr/>
            <p:nvPr/>
          </p:nvSpPr>
          <p:spPr>
            <a:xfrm>
              <a:off x="3845363" y="2698096"/>
              <a:ext cx="1441450" cy="142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760">
                <a:solidFill>
                  <a:schemeClr val="bg1"/>
                </a:solidFill>
                <a:latin typeface="+mn-ea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24"/>
            <p:cNvGrpSpPr/>
            <p:nvPr/>
          </p:nvGrpSpPr>
          <p:grpSpPr>
            <a:xfrm>
              <a:off x="910454" y="2510601"/>
              <a:ext cx="2816225" cy="1779933"/>
              <a:chOff x="393711" y="2192768"/>
              <a:chExt cx="2816380" cy="1780032"/>
            </a:xfrm>
          </p:grpSpPr>
          <p:sp>
            <p:nvSpPr>
              <p:cNvPr id="12" name="TextBox 22"/>
              <p:cNvSpPr txBox="1"/>
              <p:nvPr/>
            </p:nvSpPr>
            <p:spPr>
              <a:xfrm>
                <a:off x="393711" y="2192768"/>
                <a:ext cx="858567" cy="3365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325" dirty="0">
                    <a:solidFill>
                      <a:schemeClr val="bg1"/>
                    </a:solidFill>
                    <a:latin typeface="+mn-ea"/>
                    <a:cs typeface="+mn-ea"/>
                    <a:sym typeface="Arial" panose="020B0604020202020204" pitchFamily="34" charset="0"/>
                  </a:rPr>
                  <a:t>业务定位</a:t>
                </a:r>
              </a:p>
            </p:txBody>
          </p:sp>
          <p:sp>
            <p:nvSpPr>
              <p:cNvPr id="13" name="Rectangle 23"/>
              <p:cNvSpPr/>
              <p:nvPr/>
            </p:nvSpPr>
            <p:spPr>
              <a:xfrm>
                <a:off x="393711" y="2526161"/>
                <a:ext cx="2816380" cy="14466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latin typeface="+mn-ea"/>
                    <a:cs typeface="+mn-ea"/>
                    <a:sym typeface="Arial" panose="020B0604020202020204" pitchFamily="34" charset="0"/>
                  </a:rPr>
                  <a:t>面向城市轨道交通和城际铁路市场，以轮轨和磁浮交通整车装备产业关键系统产品研发、制造与维修服务项目的投资、经营管理业务和磁浮交通线路建设总包业务为龙头，带动通信、信号等轨道交通核心配套装备项目的投资发展，促进北京市高端轨道交通装备产业的集群发展。</a:t>
                </a:r>
                <a:endParaRPr lang="en-GB" sz="1050" dirty="0">
                  <a:solidFill>
                    <a:schemeClr val="bg1"/>
                  </a:solidFill>
                  <a:latin typeface="+mn-ea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4728324" y="1306230"/>
            <a:ext cx="5109210" cy="1017905"/>
            <a:chOff x="5075630" y="1612175"/>
            <a:chExt cx="5183133" cy="1017725"/>
          </a:xfrm>
        </p:grpSpPr>
        <p:sp>
          <p:nvSpPr>
            <p:cNvPr id="17" name="Freeform 6"/>
            <p:cNvSpPr/>
            <p:nvPr/>
          </p:nvSpPr>
          <p:spPr>
            <a:xfrm>
              <a:off x="5799697" y="1716297"/>
              <a:ext cx="4459066" cy="813926"/>
            </a:xfrm>
            <a:custGeom>
              <a:avLst/>
              <a:gdLst>
                <a:gd name="connsiteX0" fmla="*/ 0 w 7301111"/>
                <a:gd name="connsiteY0" fmla="*/ 0 h 1083733"/>
                <a:gd name="connsiteX1" fmla="*/ 7301111 w 7301111"/>
                <a:gd name="connsiteY1" fmla="*/ 0 h 1083733"/>
                <a:gd name="connsiteX2" fmla="*/ 7301111 w 7301111"/>
                <a:gd name="connsiteY2" fmla="*/ 1083733 h 1083733"/>
                <a:gd name="connsiteX3" fmla="*/ 0 w 7301111"/>
                <a:gd name="connsiteY3" fmla="*/ 1083733 h 1083733"/>
                <a:gd name="connsiteX4" fmla="*/ 0 w 7301111"/>
                <a:gd name="connsiteY4" fmla="*/ 0 h 108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01111" h="1083733">
                  <a:moveTo>
                    <a:pt x="0" y="0"/>
                  </a:moveTo>
                  <a:lnTo>
                    <a:pt x="7301111" y="0"/>
                  </a:lnTo>
                  <a:lnTo>
                    <a:pt x="7301111" y="1083733"/>
                  </a:lnTo>
                  <a:lnTo>
                    <a:pt x="0" y="10837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7"/>
            <p:cNvSpPr/>
            <p:nvPr/>
          </p:nvSpPr>
          <p:spPr>
            <a:xfrm>
              <a:off x="5075630" y="1612175"/>
              <a:ext cx="1033277" cy="1017725"/>
            </a:xfrm>
            <a:prstGeom prst="ellips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schemeClr val="bg1"/>
                </a:solidFill>
                <a:latin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328796" y="1798832"/>
              <a:ext cx="592652" cy="607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accent2"/>
                  </a:solidFill>
                  <a:latin typeface="+mj-lt"/>
                  <a:cs typeface="+mn-ea"/>
                  <a:sym typeface="Arial" panose="020B0604020202020204" pitchFamily="34" charset="0"/>
                </a:rPr>
                <a:t>01</a:t>
              </a:r>
              <a:endParaRPr lang="en-GB" sz="2800" dirty="0">
                <a:solidFill>
                  <a:schemeClr val="accent2"/>
                </a:solidFill>
                <a:latin typeface="+mj-l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5"/>
            <p:cNvSpPr/>
            <p:nvPr/>
          </p:nvSpPr>
          <p:spPr>
            <a:xfrm>
              <a:off x="6268715" y="1869604"/>
              <a:ext cx="3988237" cy="430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latin typeface="+mn-ea"/>
                  <a:cs typeface="+mn-ea"/>
                  <a:sym typeface="Arial" panose="020B0604020202020204" pitchFamily="34" charset="0"/>
                </a:rPr>
                <a:t>城市轨道交通列车研发制造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999098" y="2901159"/>
            <a:ext cx="5137367" cy="1017725"/>
            <a:chOff x="5519540" y="2933140"/>
            <a:chExt cx="5137367" cy="1017725"/>
          </a:xfrm>
        </p:grpSpPr>
        <p:sp>
          <p:nvSpPr>
            <p:cNvPr id="22" name="Freeform 8"/>
            <p:cNvSpPr/>
            <p:nvPr/>
          </p:nvSpPr>
          <p:spPr>
            <a:xfrm>
              <a:off x="6092945" y="3044265"/>
              <a:ext cx="4221480" cy="814070"/>
            </a:xfrm>
            <a:custGeom>
              <a:avLst/>
              <a:gdLst>
                <a:gd name="connsiteX0" fmla="*/ 0 w 6907174"/>
                <a:gd name="connsiteY0" fmla="*/ 0 h 1083733"/>
                <a:gd name="connsiteX1" fmla="*/ 6907174 w 6907174"/>
                <a:gd name="connsiteY1" fmla="*/ 0 h 1083733"/>
                <a:gd name="connsiteX2" fmla="*/ 6907174 w 6907174"/>
                <a:gd name="connsiteY2" fmla="*/ 1083733 h 1083733"/>
                <a:gd name="connsiteX3" fmla="*/ 0 w 6907174"/>
                <a:gd name="connsiteY3" fmla="*/ 1083733 h 1083733"/>
                <a:gd name="connsiteX4" fmla="*/ 0 w 6907174"/>
                <a:gd name="connsiteY4" fmla="*/ 0 h 108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7174" h="1083733">
                  <a:moveTo>
                    <a:pt x="0" y="0"/>
                  </a:moveTo>
                  <a:lnTo>
                    <a:pt x="6907174" y="0"/>
                  </a:lnTo>
                  <a:lnTo>
                    <a:pt x="6907174" y="1083733"/>
                  </a:lnTo>
                  <a:lnTo>
                    <a:pt x="0" y="10837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9"/>
            <p:cNvSpPr/>
            <p:nvPr/>
          </p:nvSpPr>
          <p:spPr>
            <a:xfrm>
              <a:off x="5519540" y="2933140"/>
              <a:ext cx="1017725" cy="1017725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schemeClr val="bg1"/>
                </a:solidFill>
                <a:latin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19"/>
            <p:cNvSpPr txBox="1"/>
            <p:nvPr/>
          </p:nvSpPr>
          <p:spPr>
            <a:xfrm>
              <a:off x="5750463" y="3117819"/>
              <a:ext cx="556563" cy="5546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accent1"/>
                  </a:solidFill>
                  <a:latin typeface="+mj-lt"/>
                  <a:cs typeface="+mn-ea"/>
                  <a:sym typeface="Arial" panose="020B0604020202020204" pitchFamily="34" charset="0"/>
                </a:rPr>
                <a:t>02</a:t>
              </a:r>
              <a:endParaRPr lang="en-GB" sz="2800" dirty="0">
                <a:solidFill>
                  <a:schemeClr val="accent1"/>
                </a:solidFill>
                <a:latin typeface="+mj-l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6"/>
            <p:cNvSpPr/>
            <p:nvPr/>
          </p:nvSpPr>
          <p:spPr>
            <a:xfrm>
              <a:off x="6668670" y="3244371"/>
              <a:ext cx="398823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latin typeface="+mn-ea"/>
                  <a:cs typeface="+mn-ea"/>
                  <a:sym typeface="Arial" panose="020B0604020202020204" pitchFamily="34" charset="0"/>
                </a:rPr>
                <a:t>磁悬浮轨道交通项目投资建设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805289" y="4495908"/>
            <a:ext cx="5203972" cy="1017725"/>
            <a:chOff x="5075630" y="4310620"/>
            <a:chExt cx="5203972" cy="1017725"/>
          </a:xfrm>
        </p:grpSpPr>
        <p:sp>
          <p:nvSpPr>
            <p:cNvPr id="27" name="Freeform 10"/>
            <p:cNvSpPr/>
            <p:nvPr/>
          </p:nvSpPr>
          <p:spPr>
            <a:xfrm>
              <a:off x="5841440" y="4412855"/>
              <a:ext cx="4343400" cy="814070"/>
            </a:xfrm>
            <a:custGeom>
              <a:avLst/>
              <a:gdLst>
                <a:gd name="connsiteX0" fmla="*/ 0 w 7301111"/>
                <a:gd name="connsiteY0" fmla="*/ 0 h 1083733"/>
                <a:gd name="connsiteX1" fmla="*/ 7301111 w 7301111"/>
                <a:gd name="connsiteY1" fmla="*/ 0 h 1083733"/>
                <a:gd name="connsiteX2" fmla="*/ 7301111 w 7301111"/>
                <a:gd name="connsiteY2" fmla="*/ 1083733 h 1083733"/>
                <a:gd name="connsiteX3" fmla="*/ 0 w 7301111"/>
                <a:gd name="connsiteY3" fmla="*/ 1083733 h 1083733"/>
                <a:gd name="connsiteX4" fmla="*/ 0 w 7301111"/>
                <a:gd name="connsiteY4" fmla="*/ 0 h 108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01111" h="1083733">
                  <a:moveTo>
                    <a:pt x="0" y="0"/>
                  </a:moveTo>
                  <a:lnTo>
                    <a:pt x="7301111" y="0"/>
                  </a:lnTo>
                  <a:lnTo>
                    <a:pt x="7301111" y="1083733"/>
                  </a:lnTo>
                  <a:lnTo>
                    <a:pt x="0" y="10837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 dirty="0">
                <a:solidFill>
                  <a:schemeClr val="bg1"/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Oval 11"/>
            <p:cNvSpPr/>
            <p:nvPr/>
          </p:nvSpPr>
          <p:spPr>
            <a:xfrm>
              <a:off x="5075630" y="4310620"/>
              <a:ext cx="1017725" cy="1017725"/>
            </a:xfrm>
            <a:prstGeom prst="ellipse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50" dirty="0">
                <a:solidFill>
                  <a:schemeClr val="bg1"/>
                </a:solidFill>
                <a:latin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0"/>
            <p:cNvSpPr txBox="1"/>
            <p:nvPr/>
          </p:nvSpPr>
          <p:spPr>
            <a:xfrm>
              <a:off x="5273640" y="4513978"/>
              <a:ext cx="567783" cy="60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accent3"/>
                  </a:solidFill>
                  <a:latin typeface="+mj-lt"/>
                  <a:cs typeface="+mn-ea"/>
                  <a:sym typeface="Arial" panose="020B0604020202020204" pitchFamily="34" charset="0"/>
                </a:rPr>
                <a:t>03</a:t>
              </a:r>
              <a:endParaRPr lang="en-GB" sz="2800" dirty="0">
                <a:solidFill>
                  <a:schemeClr val="accent3"/>
                </a:solidFill>
                <a:latin typeface="+mj-l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7"/>
            <p:cNvSpPr/>
            <p:nvPr/>
          </p:nvSpPr>
          <p:spPr>
            <a:xfrm>
              <a:off x="6291365" y="4596091"/>
              <a:ext cx="3988237" cy="4303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/>
                  </a:solidFill>
                  <a:latin typeface="+mn-ea"/>
                  <a:cs typeface="+mn-ea"/>
                  <a:sym typeface="Arial" panose="020B0604020202020204" pitchFamily="34" charset="0"/>
                </a:rPr>
                <a:t>轨道交通产业链企业并购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0" y="6370320"/>
            <a:ext cx="12190730" cy="18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6671945"/>
            <a:ext cx="12190730" cy="18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3272790" y="3221355"/>
            <a:ext cx="1198880" cy="4603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2F4397"/>
                </a:solidFill>
              </a:rPr>
              <a:t>主要产品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331470" y="978535"/>
            <a:ext cx="11052175" cy="6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802195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  <p:pic>
        <p:nvPicPr>
          <p:cNvPr id="35" name="图片 34" descr="图片1_meitu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205" y="481965"/>
            <a:ext cx="539750" cy="42672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54330" y="172720"/>
            <a:ext cx="4911725" cy="735965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1.4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主营业务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341630" y="978535"/>
            <a:ext cx="11052175" cy="6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glitter dir="d"/>
      </p:transition>
    </mc:Choice>
    <mc:Fallback xmlns="">
      <p:transition spd="slow" advClick="0" advTm="10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18" presetClass="entr" presetSubtype="12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nodeType="after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nodeType="withEffect" p14:presetBounceEnd="2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2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1" grpId="1"/>
          <p:bldP spid="34" grpId="1"/>
          <p:bldP spid="34" grpId="2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18" presetClass="entr" presetSubtype="12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1" grpId="1"/>
          <p:bldP spid="34" grpId="1"/>
          <p:bldP spid="34" grpId="2"/>
          <p:bldP spid="1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5" y="6725450"/>
            <a:ext cx="12190413" cy="132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sp>
        <p:nvSpPr>
          <p:cNvPr id="5" name="KSO_Shape"/>
          <p:cNvSpPr/>
          <p:nvPr/>
        </p:nvSpPr>
        <p:spPr bwMode="auto">
          <a:xfrm>
            <a:off x="478582" y="387504"/>
            <a:ext cx="432048" cy="521216"/>
          </a:xfrm>
          <a:custGeom>
            <a:avLst/>
            <a:gdLst>
              <a:gd name="T0" fmla="*/ 914966 w 11382375"/>
              <a:gd name="T1" fmla="*/ 323847 h 13741400"/>
              <a:gd name="T2" fmla="*/ 1491317 w 11382375"/>
              <a:gd name="T3" fmla="*/ 900199 h 13741400"/>
              <a:gd name="T4" fmla="*/ 914966 w 11382375"/>
              <a:gd name="T5" fmla="*/ 1476342 h 13741400"/>
              <a:gd name="T6" fmla="*/ 862343 w 11382375"/>
              <a:gd name="T7" fmla="*/ 1422264 h 13741400"/>
              <a:gd name="T8" fmla="*/ 1383992 w 11382375"/>
              <a:gd name="T9" fmla="*/ 900199 h 13741400"/>
              <a:gd name="T10" fmla="*/ 862343 w 11382375"/>
              <a:gd name="T11" fmla="*/ 378549 h 13741400"/>
              <a:gd name="T12" fmla="*/ 81742 w 11382375"/>
              <a:gd name="T13" fmla="*/ 0 h 13741400"/>
              <a:gd name="T14" fmla="*/ 982772 w 11382375"/>
              <a:gd name="T15" fmla="*/ 900199 h 13741400"/>
              <a:gd name="T16" fmla="*/ 81742 w 11382375"/>
              <a:gd name="T17" fmla="*/ 1800397 h 13741400"/>
              <a:gd name="T18" fmla="*/ 0 w 11382375"/>
              <a:gd name="T19" fmla="*/ 1715951 h 13741400"/>
              <a:gd name="T20" fmla="*/ 815545 w 11382375"/>
              <a:gd name="T21" fmla="*/ 900199 h 13741400"/>
              <a:gd name="T22" fmla="*/ 0 w 11382375"/>
              <a:gd name="T23" fmla="*/ 85070 h 137414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382375" h="13741400">
                <a:moveTo>
                  <a:pt x="6983413" y="2471737"/>
                </a:moveTo>
                <a:lnTo>
                  <a:pt x="11382375" y="6870700"/>
                </a:lnTo>
                <a:lnTo>
                  <a:pt x="6983413" y="11268075"/>
                </a:lnTo>
                <a:lnTo>
                  <a:pt x="6581775" y="10855325"/>
                </a:lnTo>
                <a:lnTo>
                  <a:pt x="10563225" y="6870700"/>
                </a:lnTo>
                <a:lnTo>
                  <a:pt x="6581775" y="2889250"/>
                </a:lnTo>
                <a:lnTo>
                  <a:pt x="6983413" y="2471737"/>
                </a:lnTo>
                <a:close/>
                <a:moveTo>
                  <a:pt x="623888" y="0"/>
                </a:moveTo>
                <a:lnTo>
                  <a:pt x="7500938" y="6870700"/>
                </a:lnTo>
                <a:lnTo>
                  <a:pt x="623888" y="13741400"/>
                </a:lnTo>
                <a:lnTo>
                  <a:pt x="0" y="13096875"/>
                </a:lnTo>
                <a:lnTo>
                  <a:pt x="6224588" y="6870700"/>
                </a:lnTo>
                <a:lnTo>
                  <a:pt x="0" y="649288"/>
                </a:lnTo>
                <a:lnTo>
                  <a:pt x="623888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6671945"/>
            <a:ext cx="12190730" cy="18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331470" y="978535"/>
            <a:ext cx="11052175" cy="6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802195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  <p:pic>
        <p:nvPicPr>
          <p:cNvPr id="35" name="图片 34" descr="图片1_meitu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205" y="481965"/>
            <a:ext cx="539750" cy="426720"/>
          </a:xfrm>
          <a:prstGeom prst="rect">
            <a:avLst/>
          </a:prstGeom>
        </p:spPr>
      </p:pic>
      <p:pic>
        <p:nvPicPr>
          <p:cNvPr id="6" name="图片 5" descr="画册  加英文版-05"/>
          <p:cNvPicPr>
            <a:picLocks noChangeAspect="1"/>
          </p:cNvPicPr>
          <p:nvPr/>
        </p:nvPicPr>
        <p:blipFill rotWithShape="1">
          <a:blip r:embed="rId4"/>
          <a:srcRect t="7320"/>
          <a:stretch/>
        </p:blipFill>
        <p:spPr>
          <a:xfrm>
            <a:off x="478582" y="1021060"/>
            <a:ext cx="10723618" cy="5608994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95DDC292-59AD-41C6-BCF3-002F026B0234}"/>
              </a:ext>
            </a:extLst>
          </p:cNvPr>
          <p:cNvSpPr/>
          <p:nvPr/>
        </p:nvSpPr>
        <p:spPr>
          <a:xfrm>
            <a:off x="354330" y="172720"/>
            <a:ext cx="4911725" cy="738654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1.4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主营业务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6000">
        <p14:glitter dir="d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5" y="6725450"/>
            <a:ext cx="12190413" cy="132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sp>
        <p:nvSpPr>
          <p:cNvPr id="5" name="KSO_Shape"/>
          <p:cNvSpPr/>
          <p:nvPr/>
        </p:nvSpPr>
        <p:spPr bwMode="auto">
          <a:xfrm>
            <a:off x="478582" y="387504"/>
            <a:ext cx="432048" cy="521216"/>
          </a:xfrm>
          <a:custGeom>
            <a:avLst/>
            <a:gdLst>
              <a:gd name="T0" fmla="*/ 914966 w 11382375"/>
              <a:gd name="T1" fmla="*/ 323847 h 13741400"/>
              <a:gd name="T2" fmla="*/ 1491317 w 11382375"/>
              <a:gd name="T3" fmla="*/ 900199 h 13741400"/>
              <a:gd name="T4" fmla="*/ 914966 w 11382375"/>
              <a:gd name="T5" fmla="*/ 1476342 h 13741400"/>
              <a:gd name="T6" fmla="*/ 862343 w 11382375"/>
              <a:gd name="T7" fmla="*/ 1422264 h 13741400"/>
              <a:gd name="T8" fmla="*/ 1383992 w 11382375"/>
              <a:gd name="T9" fmla="*/ 900199 h 13741400"/>
              <a:gd name="T10" fmla="*/ 862343 w 11382375"/>
              <a:gd name="T11" fmla="*/ 378549 h 13741400"/>
              <a:gd name="T12" fmla="*/ 81742 w 11382375"/>
              <a:gd name="T13" fmla="*/ 0 h 13741400"/>
              <a:gd name="T14" fmla="*/ 982772 w 11382375"/>
              <a:gd name="T15" fmla="*/ 900199 h 13741400"/>
              <a:gd name="T16" fmla="*/ 81742 w 11382375"/>
              <a:gd name="T17" fmla="*/ 1800397 h 13741400"/>
              <a:gd name="T18" fmla="*/ 0 w 11382375"/>
              <a:gd name="T19" fmla="*/ 1715951 h 13741400"/>
              <a:gd name="T20" fmla="*/ 815545 w 11382375"/>
              <a:gd name="T21" fmla="*/ 900199 h 13741400"/>
              <a:gd name="T22" fmla="*/ 0 w 11382375"/>
              <a:gd name="T23" fmla="*/ 85070 h 137414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382375" h="13741400">
                <a:moveTo>
                  <a:pt x="6983413" y="2471737"/>
                </a:moveTo>
                <a:lnTo>
                  <a:pt x="11382375" y="6870700"/>
                </a:lnTo>
                <a:lnTo>
                  <a:pt x="6983413" y="11268075"/>
                </a:lnTo>
                <a:lnTo>
                  <a:pt x="6581775" y="10855325"/>
                </a:lnTo>
                <a:lnTo>
                  <a:pt x="10563225" y="6870700"/>
                </a:lnTo>
                <a:lnTo>
                  <a:pt x="6581775" y="2889250"/>
                </a:lnTo>
                <a:lnTo>
                  <a:pt x="6983413" y="2471737"/>
                </a:lnTo>
                <a:close/>
                <a:moveTo>
                  <a:pt x="623888" y="0"/>
                </a:moveTo>
                <a:lnTo>
                  <a:pt x="7500938" y="6870700"/>
                </a:lnTo>
                <a:lnTo>
                  <a:pt x="623888" y="13741400"/>
                </a:lnTo>
                <a:lnTo>
                  <a:pt x="0" y="13096875"/>
                </a:lnTo>
                <a:lnTo>
                  <a:pt x="6224588" y="6870700"/>
                </a:lnTo>
                <a:lnTo>
                  <a:pt x="0" y="649288"/>
                </a:lnTo>
                <a:lnTo>
                  <a:pt x="623888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6671945"/>
            <a:ext cx="12190730" cy="18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331470" y="978535"/>
            <a:ext cx="11052175" cy="6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8021955" y="522288"/>
            <a:ext cx="3434080" cy="38608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b="1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北京轨道交通技术装备集团有限公司</a:t>
            </a:r>
          </a:p>
        </p:txBody>
      </p:sp>
      <p:pic>
        <p:nvPicPr>
          <p:cNvPr id="35" name="图片 34" descr="图片1_meitu_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205" y="481965"/>
            <a:ext cx="539750" cy="426720"/>
          </a:xfrm>
          <a:prstGeom prst="rect">
            <a:avLst/>
          </a:prstGeom>
        </p:spPr>
      </p:pic>
      <p:pic>
        <p:nvPicPr>
          <p:cNvPr id="6" name="图片 5" descr="画册  加英文版-06"/>
          <p:cNvPicPr>
            <a:picLocks noChangeAspect="1"/>
          </p:cNvPicPr>
          <p:nvPr/>
        </p:nvPicPr>
        <p:blipFill rotWithShape="1">
          <a:blip r:embed="rId4"/>
          <a:srcRect t="7592" b="5783"/>
          <a:stretch/>
        </p:blipFill>
        <p:spPr>
          <a:xfrm>
            <a:off x="226502" y="978535"/>
            <a:ext cx="11537023" cy="5657612"/>
          </a:xfrm>
          <a:prstGeom prst="rect">
            <a:avLst/>
          </a:prstGeom>
        </p:spPr>
      </p:pic>
      <p:sp>
        <p:nvSpPr>
          <p:cNvPr id="7" name="矩形: 圆角 6">
            <a:extLst>
              <a:ext uri="{FF2B5EF4-FFF2-40B4-BE49-F238E27FC236}">
                <a16:creationId xmlns:a16="http://schemas.microsoft.com/office/drawing/2014/main" id="{378FE113-1895-4AEE-B48F-38C486B2C1A4}"/>
              </a:ext>
            </a:extLst>
          </p:cNvPr>
          <p:cNvSpPr/>
          <p:nvPr/>
        </p:nvSpPr>
        <p:spPr>
          <a:xfrm>
            <a:off x="1447840" y="1696713"/>
            <a:ext cx="1958090" cy="216000"/>
          </a:xfrm>
          <a:prstGeom prst="roundRect">
            <a:avLst/>
          </a:prstGeom>
          <a:solidFill>
            <a:srgbClr val="0070C0"/>
          </a:solidFill>
        </p:spPr>
        <p:txBody>
          <a:bodyPr wrap="square" lIns="91431" tIns="45715" rIns="91431" bIns="45715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地铁、市域列车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C5E1915-D808-4622-82D1-BBF9E16DB1A5}"/>
              </a:ext>
            </a:extLst>
          </p:cNvPr>
          <p:cNvSpPr/>
          <p:nvPr/>
        </p:nvSpPr>
        <p:spPr>
          <a:xfrm>
            <a:off x="354330" y="172720"/>
            <a:ext cx="4911725" cy="738654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1.4</a:t>
            </a:r>
            <a:r>
              <a:rPr lang="zh-CN" altLang="en-US" sz="2800" b="1" spc="3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主营业务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6000">
        <p14:glitter dir="d"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15959"/>
  <p:tag name="MH_LIBRARY" val="GRAPHIC"/>
  <p:tag name="MH_ORDER" val="Straight Connector 3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15959"/>
  <p:tag name="MH_LIBRARY" val="GRAPHIC"/>
  <p:tag name="MH_ORDER" val="Oval 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15959"/>
  <p:tag name="MH_LIBRARY" val="GRAPHIC"/>
  <p:tag name="MH_ORDER" val="文本框 2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15959"/>
  <p:tag name="MH_LIBRARY" val="GRAPHIC"/>
  <p:tag name="MH_ORDER" val="Freeform 3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15959"/>
  <p:tag name="MH_LIBRARY" val="GRAPHIC"/>
  <p:tag name="MH_ORDER" val="文本框 3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15959"/>
  <p:tag name="MH_LIBRARY" val="GRAPHIC"/>
  <p:tag name="MH_ORDER" val="Freeform 3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15959"/>
  <p:tag name="MH_LIBRARY" val="GRAPHIC"/>
  <p:tag name="MH_ORDER" val="Oval 3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15959"/>
  <p:tag name="MH_LIBRARY" val="GRAPHIC"/>
  <p:tag name="MH_ORDER" val="Freeform 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15959"/>
  <p:tag name="MH_LIBRARY" val="GRAPHIC"/>
  <p:tag name="MH_ORDER" val="文本框 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15959"/>
  <p:tag name="MH_LIBRARY" val="GRAPHIC"/>
  <p:tag name="MH_ORDER" val="Freeform 3"/>
</p:tagLst>
</file>

<file path=ppt/theme/theme1.xml><?xml version="1.0" encoding="utf-8"?>
<a:theme xmlns:a="http://schemas.openxmlformats.org/drawingml/2006/main" name="自定义设计方案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63770"/>
      </a:accent1>
      <a:accent2>
        <a:srgbClr val="263770"/>
      </a:accent2>
      <a:accent3>
        <a:srgbClr val="263770"/>
      </a:accent3>
      <a:accent4>
        <a:srgbClr val="263770"/>
      </a:accent4>
      <a:accent5>
        <a:srgbClr val="263770"/>
      </a:accent5>
      <a:accent6>
        <a:srgbClr val="263770"/>
      </a:accent6>
      <a:hlink>
        <a:srgbClr val="0563C1"/>
      </a:hlink>
      <a:folHlink>
        <a:srgbClr val="954F72"/>
      </a:folHlink>
    </a:clrScheme>
    <a:fontScheme name="自定义 1">
      <a:majorFont>
        <a:latin typeface="Impact"/>
        <a:ea typeface="华康俪金黑W8(P)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91431" tIns="45715" rIns="91431" bIns="45715">
        <a:spAutoFit/>
      </a:bodyPr>
      <a:lstStyle>
        <a:defPPr lvl="0">
          <a:lnSpc>
            <a:spcPct val="150000"/>
          </a:lnSpc>
          <a:defRPr lang="en-US" altLang="zh-CN" sz="2800" b="1" spc="300" dirty="0">
            <a:solidFill>
              <a:srgbClr val="0070C0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MC-</Template>
  <TotalTime>405</TotalTime>
  <Words>1469</Words>
  <Application>Microsoft Office PowerPoint</Application>
  <PresentationFormat>宽屏</PresentationFormat>
  <Paragraphs>249</Paragraphs>
  <Slides>28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3" baseType="lpstr">
      <vt:lpstr>Arial Unicode MS</vt:lpstr>
      <vt:lpstr>Open Sans</vt:lpstr>
      <vt:lpstr>等线</vt:lpstr>
      <vt:lpstr>仿宋_GB2312</vt:lpstr>
      <vt:lpstr>华文细黑</vt:lpstr>
      <vt:lpstr>楷体</vt:lpstr>
      <vt:lpstr>宋体</vt:lpstr>
      <vt:lpstr>微软雅黑</vt:lpstr>
      <vt:lpstr>Algerian</vt:lpstr>
      <vt:lpstr>Arial</vt:lpstr>
      <vt:lpstr>Calibri</vt:lpstr>
      <vt:lpstr>Impact</vt:lpstr>
      <vt:lpstr>Times New Roman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4-7-1</dc:title>
  <dc:creator>QQ1801380800</dc:creator>
  <cp:keywords>MC</cp:keywords>
  <dc:description>欢迎定制PPT-QQ1801380800</dc:description>
  <cp:lastModifiedBy>王芳</cp:lastModifiedBy>
  <cp:revision>64</cp:revision>
  <cp:lastPrinted>2017-10-31T01:33:43Z</cp:lastPrinted>
  <dcterms:created xsi:type="dcterms:W3CDTF">2017-04-06T23:57:00Z</dcterms:created>
  <dcterms:modified xsi:type="dcterms:W3CDTF">2018-03-05T00:41:18Z</dcterms:modified>
  <cp:category>模板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